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changesInfos/changesInfo1.xml" ContentType="application/vnd.ms-powerpoint.changesinfo+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52"/>
  </p:notesMasterIdLst>
  <p:sldIdLst>
    <p:sldId id="256" r:id="rId5"/>
    <p:sldId id="317" r:id="rId6"/>
    <p:sldId id="360" r:id="rId7"/>
    <p:sldId id="361" r:id="rId8"/>
    <p:sldId id="318" r:id="rId9"/>
    <p:sldId id="319" r:id="rId10"/>
    <p:sldId id="320" r:id="rId11"/>
    <p:sldId id="321" r:id="rId12"/>
    <p:sldId id="323" r:id="rId13"/>
    <p:sldId id="324" r:id="rId14"/>
    <p:sldId id="325" r:id="rId15"/>
    <p:sldId id="326" r:id="rId16"/>
    <p:sldId id="362" r:id="rId17"/>
    <p:sldId id="327" r:id="rId18"/>
    <p:sldId id="328" r:id="rId19"/>
    <p:sldId id="329" r:id="rId20"/>
    <p:sldId id="330" r:id="rId21"/>
    <p:sldId id="331" r:id="rId22"/>
    <p:sldId id="347" r:id="rId23"/>
    <p:sldId id="363" r:id="rId24"/>
    <p:sldId id="332" r:id="rId25"/>
    <p:sldId id="333" r:id="rId26"/>
    <p:sldId id="348" r:id="rId27"/>
    <p:sldId id="349" r:id="rId28"/>
    <p:sldId id="350" r:id="rId29"/>
    <p:sldId id="351" r:id="rId30"/>
    <p:sldId id="352" r:id="rId31"/>
    <p:sldId id="336" r:id="rId32"/>
    <p:sldId id="364" r:id="rId33"/>
    <p:sldId id="365" r:id="rId34"/>
    <p:sldId id="366" r:id="rId35"/>
    <p:sldId id="353" r:id="rId36"/>
    <p:sldId id="367" r:id="rId37"/>
    <p:sldId id="338" r:id="rId38"/>
    <p:sldId id="337" r:id="rId39"/>
    <p:sldId id="339" r:id="rId40"/>
    <p:sldId id="340" r:id="rId41"/>
    <p:sldId id="355" r:id="rId42"/>
    <p:sldId id="356" r:id="rId43"/>
    <p:sldId id="357" r:id="rId44"/>
    <p:sldId id="358" r:id="rId45"/>
    <p:sldId id="341" r:id="rId46"/>
    <p:sldId id="342" r:id="rId47"/>
    <p:sldId id="343" r:id="rId48"/>
    <p:sldId id="344" r:id="rId49"/>
    <p:sldId id="345" r:id="rId50"/>
    <p:sldId id="346" r:id="rId5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C1BD745-B9D8-4667-AB44-8EB215F77542}" v="1" dt="2022-06-27T11:28:06.65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7224" autoAdjust="0"/>
  </p:normalViewPr>
  <p:slideViewPr>
    <p:cSldViewPr snapToGrid="0">
      <p:cViewPr varScale="1">
        <p:scale>
          <a:sx n="64" d="100"/>
          <a:sy n="64" d="100"/>
        </p:scale>
        <p:origin x="-960" y="-9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presProps" Target="presProps.xml"/><Relationship Id="rId58"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microsoft.com/office/2016/11/relationships/changesInfo" Target="changesInfos/changesInfo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REE RAKSHA V" userId="S::201910100002@presidencyuniversity.in::42f967cc-7005-4ff9-bd55-bfe6de6c3667" providerId="AD" clId="Web-{6C1BD745-B9D8-4667-AB44-8EB215F77542}"/>
    <pc:docChg chg="modSld">
      <pc:chgData name="SREE RAKSHA V" userId="S::201910100002@presidencyuniversity.in::42f967cc-7005-4ff9-bd55-bfe6de6c3667" providerId="AD" clId="Web-{6C1BD745-B9D8-4667-AB44-8EB215F77542}" dt="2022-06-27T11:28:06.651" v="0" actId="20577"/>
      <pc:docMkLst>
        <pc:docMk/>
      </pc:docMkLst>
      <pc:sldChg chg="modSp">
        <pc:chgData name="SREE RAKSHA V" userId="S::201910100002@presidencyuniversity.in::42f967cc-7005-4ff9-bd55-bfe6de6c3667" providerId="AD" clId="Web-{6C1BD745-B9D8-4667-AB44-8EB215F77542}" dt="2022-06-27T11:28:06.651" v="0" actId="20577"/>
        <pc:sldMkLst>
          <pc:docMk/>
          <pc:sldMk cId="420708100" sldId="317"/>
        </pc:sldMkLst>
        <pc:spChg chg="mod">
          <ac:chgData name="SREE RAKSHA V" userId="S::201910100002@presidencyuniversity.in::42f967cc-7005-4ff9-bd55-bfe6de6c3667" providerId="AD" clId="Web-{6C1BD745-B9D8-4667-AB44-8EB215F77542}" dt="2022-06-27T11:28:06.651" v="0" actId="20577"/>
          <ac:spMkLst>
            <pc:docMk/>
            <pc:sldMk cId="420708100" sldId="317"/>
            <ac:spMk id="3"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E7B01D2-0B9F-4A23-8662-F0C39CB02C99}" type="datetimeFigureOut">
              <a:rPr lang="en-IN" smtClean="0"/>
              <a:t>17/Jul/2023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C9AE3F-9B1C-43C3-A57D-11082AFC917B}" type="slidenum">
              <a:rPr lang="en-IN" smtClean="0"/>
              <a:t>‹#›</a:t>
            </a:fld>
            <a:endParaRPr lang="en-IN"/>
          </a:p>
        </p:txBody>
      </p:sp>
    </p:spTree>
    <p:extLst>
      <p:ext uri="{BB962C8B-B14F-4D97-AF65-F5344CB8AC3E}">
        <p14:creationId xmlns:p14="http://schemas.microsoft.com/office/powerpoint/2010/main" val="18182821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BFC9AE3F-9B1C-43C3-A57D-11082AFC917B}" type="slidenum">
              <a:rPr lang="en-IN" smtClean="0"/>
              <a:t>18</a:t>
            </a:fld>
            <a:endParaRPr lang="en-IN"/>
          </a:p>
        </p:txBody>
      </p:sp>
    </p:spTree>
    <p:extLst>
      <p:ext uri="{BB962C8B-B14F-4D97-AF65-F5344CB8AC3E}">
        <p14:creationId xmlns:p14="http://schemas.microsoft.com/office/powerpoint/2010/main" val="38210233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BFC9AE3F-9B1C-43C3-A57D-11082AFC917B}" type="slidenum">
              <a:rPr lang="en-IN" smtClean="0"/>
              <a:t>27</a:t>
            </a:fld>
            <a:endParaRPr lang="en-IN"/>
          </a:p>
        </p:txBody>
      </p:sp>
    </p:spTree>
    <p:extLst>
      <p:ext uri="{BB962C8B-B14F-4D97-AF65-F5344CB8AC3E}">
        <p14:creationId xmlns:p14="http://schemas.microsoft.com/office/powerpoint/2010/main" val="36146009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C9AE3F-9B1C-43C3-A57D-11082AFC917B}" type="slidenum">
              <a:rPr lang="en-IN" smtClean="0"/>
              <a:t>45</a:t>
            </a:fld>
            <a:endParaRPr lang="en-IN"/>
          </a:p>
        </p:txBody>
      </p:sp>
    </p:spTree>
    <p:extLst>
      <p:ext uri="{BB962C8B-B14F-4D97-AF65-F5344CB8AC3E}">
        <p14:creationId xmlns:p14="http://schemas.microsoft.com/office/powerpoint/2010/main" val="28254760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210CD0ED-B74C-4151-8859-FD90C094311F}" type="datetimeFigureOut">
              <a:rPr lang="en-IN" smtClean="0"/>
              <a:t>17/Jul/2023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A55817F-3899-4D3F-94B9-E00FF4F0615F}" type="slidenum">
              <a:rPr lang="en-IN" smtClean="0"/>
              <a:t>‹#›</a:t>
            </a:fld>
            <a:endParaRPr lang="en-IN"/>
          </a:p>
        </p:txBody>
      </p:sp>
    </p:spTree>
    <p:extLst>
      <p:ext uri="{BB962C8B-B14F-4D97-AF65-F5344CB8AC3E}">
        <p14:creationId xmlns:p14="http://schemas.microsoft.com/office/powerpoint/2010/main" val="23395196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210CD0ED-B74C-4151-8859-FD90C094311F}" type="datetimeFigureOut">
              <a:rPr lang="en-IN" smtClean="0"/>
              <a:t>17/Jul/2023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A55817F-3899-4D3F-94B9-E00FF4F0615F}" type="slidenum">
              <a:rPr lang="en-IN" smtClean="0"/>
              <a:t>‹#›</a:t>
            </a:fld>
            <a:endParaRPr lang="en-IN"/>
          </a:p>
        </p:txBody>
      </p:sp>
    </p:spTree>
    <p:extLst>
      <p:ext uri="{BB962C8B-B14F-4D97-AF65-F5344CB8AC3E}">
        <p14:creationId xmlns:p14="http://schemas.microsoft.com/office/powerpoint/2010/main" val="35103095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210CD0ED-B74C-4151-8859-FD90C094311F}" type="datetimeFigureOut">
              <a:rPr lang="en-IN" smtClean="0"/>
              <a:t>17/Jul/2023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A55817F-3899-4D3F-94B9-E00FF4F0615F}" type="slidenum">
              <a:rPr lang="en-IN" smtClean="0"/>
              <a:t>‹#›</a:t>
            </a:fld>
            <a:endParaRPr lang="en-IN"/>
          </a:p>
        </p:txBody>
      </p:sp>
    </p:spTree>
    <p:extLst>
      <p:ext uri="{BB962C8B-B14F-4D97-AF65-F5344CB8AC3E}">
        <p14:creationId xmlns:p14="http://schemas.microsoft.com/office/powerpoint/2010/main" val="5214448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210CD0ED-B74C-4151-8859-FD90C094311F}" type="datetimeFigureOut">
              <a:rPr lang="en-IN" smtClean="0"/>
              <a:t>17/Jul/2023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A55817F-3899-4D3F-94B9-E00FF4F0615F}" type="slidenum">
              <a:rPr lang="en-IN" smtClean="0"/>
              <a:t>‹#›</a:t>
            </a:fld>
            <a:endParaRPr lang="en-IN"/>
          </a:p>
        </p:txBody>
      </p:sp>
    </p:spTree>
    <p:extLst>
      <p:ext uri="{BB962C8B-B14F-4D97-AF65-F5344CB8AC3E}">
        <p14:creationId xmlns:p14="http://schemas.microsoft.com/office/powerpoint/2010/main" val="25445300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210CD0ED-B74C-4151-8859-FD90C094311F}" type="datetimeFigureOut">
              <a:rPr lang="en-IN" smtClean="0"/>
              <a:t>17/Jul/2023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A55817F-3899-4D3F-94B9-E00FF4F0615F}" type="slidenum">
              <a:rPr lang="en-IN" smtClean="0"/>
              <a:t>‹#›</a:t>
            </a:fld>
            <a:endParaRPr lang="en-IN"/>
          </a:p>
        </p:txBody>
      </p:sp>
    </p:spTree>
    <p:extLst>
      <p:ext uri="{BB962C8B-B14F-4D97-AF65-F5344CB8AC3E}">
        <p14:creationId xmlns:p14="http://schemas.microsoft.com/office/powerpoint/2010/main" val="40207254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fld id="{210CD0ED-B74C-4151-8859-FD90C094311F}" type="datetimeFigureOut">
              <a:rPr lang="en-IN" smtClean="0"/>
              <a:t>17/Jul/2023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A55817F-3899-4D3F-94B9-E00FF4F0615F}" type="slidenum">
              <a:rPr lang="en-IN" smtClean="0"/>
              <a:t>‹#›</a:t>
            </a:fld>
            <a:endParaRPr lang="en-IN"/>
          </a:p>
        </p:txBody>
      </p:sp>
    </p:spTree>
    <p:extLst>
      <p:ext uri="{BB962C8B-B14F-4D97-AF65-F5344CB8AC3E}">
        <p14:creationId xmlns:p14="http://schemas.microsoft.com/office/powerpoint/2010/main" val="21094980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fld id="{210CD0ED-B74C-4151-8859-FD90C094311F}" type="datetimeFigureOut">
              <a:rPr lang="en-IN" smtClean="0"/>
              <a:t>17/Jul/2023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3A55817F-3899-4D3F-94B9-E00FF4F0615F}" type="slidenum">
              <a:rPr lang="en-IN" smtClean="0"/>
              <a:t>‹#›</a:t>
            </a:fld>
            <a:endParaRPr lang="en-IN"/>
          </a:p>
        </p:txBody>
      </p:sp>
    </p:spTree>
    <p:extLst>
      <p:ext uri="{BB962C8B-B14F-4D97-AF65-F5344CB8AC3E}">
        <p14:creationId xmlns:p14="http://schemas.microsoft.com/office/powerpoint/2010/main" val="1534096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210CD0ED-B74C-4151-8859-FD90C094311F}" type="datetimeFigureOut">
              <a:rPr lang="en-IN" smtClean="0"/>
              <a:t>17/Jul/2023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3A55817F-3899-4D3F-94B9-E00FF4F0615F}" type="slidenum">
              <a:rPr lang="en-IN" smtClean="0"/>
              <a:t>‹#›</a:t>
            </a:fld>
            <a:endParaRPr lang="en-IN"/>
          </a:p>
        </p:txBody>
      </p:sp>
    </p:spTree>
    <p:extLst>
      <p:ext uri="{BB962C8B-B14F-4D97-AF65-F5344CB8AC3E}">
        <p14:creationId xmlns:p14="http://schemas.microsoft.com/office/powerpoint/2010/main" val="10916997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10CD0ED-B74C-4151-8859-FD90C094311F}" type="datetimeFigureOut">
              <a:rPr lang="en-IN" smtClean="0"/>
              <a:t>17/Jul/2023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3A55817F-3899-4D3F-94B9-E00FF4F0615F}" type="slidenum">
              <a:rPr lang="en-IN" smtClean="0"/>
              <a:t>‹#›</a:t>
            </a:fld>
            <a:endParaRPr lang="en-IN"/>
          </a:p>
        </p:txBody>
      </p:sp>
    </p:spTree>
    <p:extLst>
      <p:ext uri="{BB962C8B-B14F-4D97-AF65-F5344CB8AC3E}">
        <p14:creationId xmlns:p14="http://schemas.microsoft.com/office/powerpoint/2010/main" val="41518016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210CD0ED-B74C-4151-8859-FD90C094311F}" type="datetimeFigureOut">
              <a:rPr lang="en-IN" smtClean="0"/>
              <a:t>17/Jul/2023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A55817F-3899-4D3F-94B9-E00FF4F0615F}" type="slidenum">
              <a:rPr lang="en-IN" smtClean="0"/>
              <a:t>‹#›</a:t>
            </a:fld>
            <a:endParaRPr lang="en-IN"/>
          </a:p>
        </p:txBody>
      </p:sp>
    </p:spTree>
    <p:extLst>
      <p:ext uri="{BB962C8B-B14F-4D97-AF65-F5344CB8AC3E}">
        <p14:creationId xmlns:p14="http://schemas.microsoft.com/office/powerpoint/2010/main" val="13547291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210CD0ED-B74C-4151-8859-FD90C094311F}" type="datetimeFigureOut">
              <a:rPr lang="en-IN" smtClean="0"/>
              <a:t>17/Jul/2023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A55817F-3899-4D3F-94B9-E00FF4F0615F}" type="slidenum">
              <a:rPr lang="en-IN" smtClean="0"/>
              <a:t>‹#›</a:t>
            </a:fld>
            <a:endParaRPr lang="en-IN"/>
          </a:p>
        </p:txBody>
      </p:sp>
    </p:spTree>
    <p:extLst>
      <p:ext uri="{BB962C8B-B14F-4D97-AF65-F5344CB8AC3E}">
        <p14:creationId xmlns:p14="http://schemas.microsoft.com/office/powerpoint/2010/main" val="13122387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10CD0ED-B74C-4151-8859-FD90C094311F}" type="datetimeFigureOut">
              <a:rPr lang="en-IN" smtClean="0"/>
              <a:t>17/Jul/2023</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A55817F-3899-4D3F-94B9-E00FF4F0615F}" type="slidenum">
              <a:rPr lang="en-IN" smtClean="0"/>
              <a:t>‹#›</a:t>
            </a:fld>
            <a:endParaRPr lang="en-IN"/>
          </a:p>
        </p:txBody>
      </p:sp>
    </p:spTree>
    <p:extLst>
      <p:ext uri="{BB962C8B-B14F-4D97-AF65-F5344CB8AC3E}">
        <p14:creationId xmlns:p14="http://schemas.microsoft.com/office/powerpoint/2010/main" val="15643059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hyperlink" Target="https://analyticsindiamag.com/fashion-apparel-recognition-using-convolutional-neural-network/"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https://en.wikipedia.org/wiki/Boltzmann_machine" TargetMode="Externa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4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605953"/>
          </a:xfrm>
        </p:spPr>
        <p:txBody>
          <a:bodyPr>
            <a:normAutofit fontScale="90000"/>
          </a:bodyPr>
          <a:lstStyle/>
          <a:p>
            <a:r>
              <a:rPr lang="en-IN" dirty="0"/>
              <a:t>Auto Encoders</a:t>
            </a:r>
          </a:p>
        </p:txBody>
      </p:sp>
      <p:sp>
        <p:nvSpPr>
          <p:cNvPr id="3" name="Subtitle 2"/>
          <p:cNvSpPr>
            <a:spLocks noGrp="1"/>
          </p:cNvSpPr>
          <p:nvPr>
            <p:ph type="subTitle" idx="1"/>
          </p:nvPr>
        </p:nvSpPr>
        <p:spPr>
          <a:xfrm>
            <a:off x="1524000" y="1828800"/>
            <a:ext cx="9144000" cy="3429000"/>
          </a:xfrm>
        </p:spPr>
        <p:txBody>
          <a:bodyPr>
            <a:normAutofit/>
          </a:bodyPr>
          <a:lstStyle/>
          <a:p>
            <a:pPr marL="342900" indent="-342900" algn="l">
              <a:buFont typeface="Arial" panose="020B0604020202020204" pitchFamily="34" charset="0"/>
              <a:buChar char="•"/>
            </a:pPr>
            <a:r>
              <a:rPr lang="en-IN" sz="3200" dirty="0"/>
              <a:t>Introduction</a:t>
            </a:r>
          </a:p>
          <a:p>
            <a:pPr marL="342900" indent="-342900" algn="l">
              <a:buFont typeface="Arial" panose="020B0604020202020204" pitchFamily="34" charset="0"/>
              <a:buChar char="•"/>
            </a:pPr>
            <a:r>
              <a:rPr lang="en-IN" sz="3200" dirty="0"/>
              <a:t>Architecture</a:t>
            </a:r>
          </a:p>
          <a:p>
            <a:pPr marL="342900" indent="-342900" algn="l">
              <a:buFont typeface="Arial" panose="020B0604020202020204" pitchFamily="34" charset="0"/>
              <a:buChar char="•"/>
            </a:pPr>
            <a:r>
              <a:rPr lang="en-IN" sz="3200" dirty="0"/>
              <a:t>Types</a:t>
            </a:r>
          </a:p>
          <a:p>
            <a:pPr marL="342900" indent="-342900" algn="l">
              <a:buFont typeface="Arial" panose="020B0604020202020204" pitchFamily="34" charset="0"/>
              <a:buChar char="•"/>
            </a:pPr>
            <a:r>
              <a:rPr lang="en-IN" sz="3200" dirty="0"/>
              <a:t>Implementation</a:t>
            </a:r>
          </a:p>
          <a:p>
            <a:pPr marL="342900" indent="-342900" algn="l">
              <a:buFont typeface="Arial" panose="020B0604020202020204" pitchFamily="34" charset="0"/>
              <a:buChar char="•"/>
            </a:pPr>
            <a:r>
              <a:rPr lang="en-IN" sz="3200" dirty="0"/>
              <a:t>Applications</a:t>
            </a:r>
          </a:p>
        </p:txBody>
      </p:sp>
    </p:spTree>
    <p:extLst>
      <p:ext uri="{BB962C8B-B14F-4D97-AF65-F5344CB8AC3E}">
        <p14:creationId xmlns:p14="http://schemas.microsoft.com/office/powerpoint/2010/main" val="5338694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730145"/>
          </a:xfrm>
        </p:spPr>
        <p:txBody>
          <a:bodyPr/>
          <a:lstStyle/>
          <a:p>
            <a:r>
              <a:rPr lang="en-IN" b="1" dirty="0"/>
              <a:t>Hyper parameters of </a:t>
            </a:r>
            <a:r>
              <a:rPr lang="en-IN" b="1" dirty="0" err="1"/>
              <a:t>Autoencoders</a:t>
            </a:r>
            <a:endParaRPr lang="en-IN" b="1" dirty="0"/>
          </a:p>
        </p:txBody>
      </p:sp>
      <p:sp>
        <p:nvSpPr>
          <p:cNvPr id="3" name="Content Placeholder 2"/>
          <p:cNvSpPr>
            <a:spLocks noGrp="1"/>
          </p:cNvSpPr>
          <p:nvPr>
            <p:ph idx="1"/>
          </p:nvPr>
        </p:nvSpPr>
        <p:spPr>
          <a:xfrm>
            <a:off x="838200" y="1095270"/>
            <a:ext cx="10515600" cy="5081693"/>
          </a:xfrm>
        </p:spPr>
        <p:txBody>
          <a:bodyPr>
            <a:normAutofit fontScale="92500" lnSpcReduction="20000"/>
          </a:bodyPr>
          <a:lstStyle/>
          <a:p>
            <a:r>
              <a:rPr lang="en-US" dirty="0"/>
              <a:t>There are 4 </a:t>
            </a:r>
            <a:r>
              <a:rPr lang="en-US" dirty="0" err="1"/>
              <a:t>hyperparameters</a:t>
            </a:r>
            <a:r>
              <a:rPr lang="en-US" dirty="0"/>
              <a:t> that we need to set before training an </a:t>
            </a:r>
            <a:r>
              <a:rPr lang="en-US" dirty="0" err="1"/>
              <a:t>autoencoder</a:t>
            </a:r>
            <a:r>
              <a:rPr lang="en-US" dirty="0"/>
              <a:t>: </a:t>
            </a:r>
          </a:p>
          <a:p>
            <a:pPr marL="514350" indent="-514350">
              <a:buAutoNum type="arabicPeriod"/>
            </a:pPr>
            <a:r>
              <a:rPr lang="en-US" dirty="0"/>
              <a:t>Code size: It represents the number of nodes in the middle layer. Smaller size results in more compression. </a:t>
            </a:r>
          </a:p>
          <a:p>
            <a:pPr marL="514350" indent="-514350">
              <a:buAutoNum type="arabicPeriod"/>
            </a:pPr>
            <a:r>
              <a:rPr lang="en-US" dirty="0"/>
              <a:t>Number of layers: The </a:t>
            </a:r>
            <a:r>
              <a:rPr lang="en-US" dirty="0" err="1"/>
              <a:t>autoencoder</a:t>
            </a:r>
            <a:r>
              <a:rPr lang="en-US" dirty="0"/>
              <a:t> can consist of as many layers as we want. </a:t>
            </a:r>
          </a:p>
          <a:p>
            <a:pPr marL="514350" indent="-514350">
              <a:buAutoNum type="arabicPeriod"/>
            </a:pPr>
            <a:r>
              <a:rPr lang="en-US" dirty="0"/>
              <a:t>Number of nodes per layer: The number of nodes per layer decreases with each subsequent layer of the encoder, and increases back in the decoder. The decoder is symmetric to the encoder in terms of the layer structure. </a:t>
            </a:r>
          </a:p>
          <a:p>
            <a:pPr marL="514350" indent="-514350">
              <a:buAutoNum type="arabicPeriod"/>
            </a:pPr>
            <a:r>
              <a:rPr lang="en-US" dirty="0"/>
              <a:t> Loss function: We either use mean squared error or binary cross-entropy. If the input values are in the range [0, 1] then we typically use cross-entropy, otherwise, we use the mean squared error. </a:t>
            </a:r>
          </a:p>
          <a:p>
            <a:pPr marL="0" indent="0">
              <a:buNone/>
            </a:pPr>
            <a:r>
              <a:rPr lang="en-US" dirty="0" err="1"/>
              <a:t>Autoencoders</a:t>
            </a:r>
            <a:r>
              <a:rPr lang="en-US" dirty="0"/>
              <a:t> are trained the same way as ANNs via backpropagation</a:t>
            </a:r>
            <a:endParaRPr lang="en-IN" dirty="0"/>
          </a:p>
        </p:txBody>
      </p:sp>
    </p:spTree>
    <p:extLst>
      <p:ext uri="{BB962C8B-B14F-4D97-AF65-F5344CB8AC3E}">
        <p14:creationId xmlns:p14="http://schemas.microsoft.com/office/powerpoint/2010/main" val="126986803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599517"/>
          </a:xfrm>
        </p:spPr>
        <p:txBody>
          <a:bodyPr>
            <a:normAutofit fontScale="90000"/>
          </a:bodyPr>
          <a:lstStyle/>
          <a:p>
            <a:r>
              <a:rPr lang="en-IN" dirty="0"/>
              <a:t>Types of </a:t>
            </a:r>
            <a:r>
              <a:rPr lang="en-IN" dirty="0" err="1"/>
              <a:t>Autoencoders</a:t>
            </a:r>
            <a:endParaRPr lang="en-IN" dirty="0"/>
          </a:p>
        </p:txBody>
      </p:sp>
      <p:sp>
        <p:nvSpPr>
          <p:cNvPr id="4" name="Rectangle 1"/>
          <p:cNvSpPr>
            <a:spLocks noGrp="1" noChangeArrowheads="1"/>
          </p:cNvSpPr>
          <p:nvPr>
            <p:ph idx="1"/>
          </p:nvPr>
        </p:nvSpPr>
        <p:spPr bwMode="auto">
          <a:xfrm>
            <a:off x="838200" y="1465736"/>
            <a:ext cx="9983875" cy="421069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23805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3C484E"/>
                </a:solidFill>
                <a:effectLst/>
                <a:latin typeface="Arial" panose="020B0604020202020204" pitchFamily="34" charset="0"/>
                <a:cs typeface="Arial" panose="020B0604020202020204" pitchFamily="34" charset="0"/>
              </a:rPr>
              <a:t>There are, basically, 7 types of </a:t>
            </a:r>
            <a:r>
              <a:rPr kumimoji="0" lang="en-US" altLang="en-US" b="0" i="0" u="none" strike="noStrike" cap="none" normalizeH="0" baseline="0" dirty="0" err="1">
                <a:ln>
                  <a:noFill/>
                </a:ln>
                <a:solidFill>
                  <a:srgbClr val="3C484E"/>
                </a:solidFill>
                <a:effectLst/>
                <a:latin typeface="Arial" panose="020B0604020202020204" pitchFamily="34" charset="0"/>
                <a:cs typeface="Arial" panose="020B0604020202020204" pitchFamily="34" charset="0"/>
              </a:rPr>
              <a:t>autoencoders</a:t>
            </a:r>
            <a:r>
              <a:rPr kumimoji="0" lang="en-US" altLang="en-US" b="0" i="0" u="none" strike="noStrike" cap="none" normalizeH="0" baseline="0" dirty="0">
                <a:ln>
                  <a:noFill/>
                </a:ln>
                <a:solidFill>
                  <a:srgbClr val="3C484E"/>
                </a:solidFill>
                <a:effectLst/>
                <a:latin typeface="Arial" panose="020B0604020202020204" pitchFamily="34" charset="0"/>
                <a:cs typeface="Arial" panose="020B0604020202020204" pitchFamily="34" charset="0"/>
              </a:rPr>
              <a:t>:</a:t>
            </a:r>
            <a:endParaRPr kumimoji="0" lang="en-US" altLang="en-US"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err="1">
                <a:ln>
                  <a:noFill/>
                </a:ln>
                <a:solidFill>
                  <a:srgbClr val="3C484E"/>
                </a:solidFill>
                <a:effectLst/>
                <a:latin typeface="inherit"/>
                <a:cs typeface="Arial" panose="020B0604020202020204" pitchFamily="34" charset="0"/>
              </a:rPr>
              <a:t>Denoising</a:t>
            </a:r>
            <a:r>
              <a:rPr kumimoji="0" lang="en-US" altLang="en-US" b="1" i="0" u="none" strike="noStrike" cap="none" normalizeH="0" baseline="0" dirty="0">
                <a:ln>
                  <a:noFill/>
                </a:ln>
                <a:solidFill>
                  <a:srgbClr val="3C484E"/>
                </a:solidFill>
                <a:effectLst/>
                <a:latin typeface="inherit"/>
                <a:cs typeface="Arial" panose="020B0604020202020204" pitchFamily="34" charset="0"/>
              </a:rPr>
              <a:t> </a:t>
            </a:r>
            <a:r>
              <a:rPr kumimoji="0" lang="en-US" altLang="en-US" b="1" i="0" u="none" strike="noStrike" cap="none" normalizeH="0" baseline="0" dirty="0" err="1">
                <a:ln>
                  <a:noFill/>
                </a:ln>
                <a:solidFill>
                  <a:srgbClr val="3C484E"/>
                </a:solidFill>
                <a:effectLst/>
                <a:latin typeface="inherit"/>
                <a:cs typeface="Arial" panose="020B0604020202020204" pitchFamily="34" charset="0"/>
              </a:rPr>
              <a:t>autoencoder</a:t>
            </a:r>
            <a:endParaRPr kumimoji="0" lang="en-US" altLang="en-US" b="1" i="0" u="none" strike="noStrike" cap="none" normalizeH="0" baseline="0" dirty="0">
              <a:ln>
                <a:noFill/>
              </a:ln>
              <a:solidFill>
                <a:srgbClr val="3C484E"/>
              </a:solidFill>
              <a:effectLst/>
              <a:latin typeface="inherit"/>
              <a:cs typeface="Arial" panose="020B0604020202020204" pitchFamily="34" charset="0"/>
            </a:endParaRPr>
          </a:p>
          <a:p>
            <a:pPr marL="0" indent="0" eaLnBrk="0" fontAlgn="base" hangingPunct="0">
              <a:lnSpc>
                <a:spcPct val="100000"/>
              </a:lnSpc>
              <a:spcBef>
                <a:spcPct val="0"/>
              </a:spcBef>
              <a:spcAft>
                <a:spcPct val="0"/>
              </a:spcAft>
              <a:buFontTx/>
              <a:buChar char="•"/>
            </a:pPr>
            <a:r>
              <a:rPr lang="en-US" altLang="en-US" b="1" dirty="0">
                <a:solidFill>
                  <a:srgbClr val="3C484E"/>
                </a:solidFill>
                <a:latin typeface="inherit"/>
                <a:cs typeface="Arial" panose="020B0604020202020204" pitchFamily="34" charset="0"/>
              </a:rPr>
              <a:t>Convolutional </a:t>
            </a:r>
            <a:r>
              <a:rPr lang="en-US" altLang="en-US" b="1" dirty="0" err="1">
                <a:solidFill>
                  <a:srgbClr val="3C484E"/>
                </a:solidFill>
                <a:latin typeface="inherit"/>
                <a:cs typeface="Arial" panose="020B0604020202020204" pitchFamily="34" charset="0"/>
              </a:rPr>
              <a:t>Autoencoder</a:t>
            </a:r>
            <a:endParaRPr lang="en-US" altLang="en-US" b="1" dirty="0">
              <a:solidFill>
                <a:srgbClr val="3C484E"/>
              </a:solidFill>
              <a:latin typeface="inherit"/>
              <a:cs typeface="Arial" panose="020B0604020202020204" pitchFamily="34" charset="0"/>
            </a:endParaRPr>
          </a:p>
          <a:p>
            <a:pPr marL="0" indent="0" eaLnBrk="0" fontAlgn="base" hangingPunct="0">
              <a:lnSpc>
                <a:spcPct val="100000"/>
              </a:lnSpc>
              <a:spcBef>
                <a:spcPct val="0"/>
              </a:spcBef>
              <a:spcAft>
                <a:spcPct val="0"/>
              </a:spcAft>
              <a:buFontTx/>
              <a:buChar char="•"/>
            </a:pPr>
            <a:r>
              <a:rPr lang="en-US" altLang="en-US" b="1" dirty="0">
                <a:solidFill>
                  <a:srgbClr val="3C484E"/>
                </a:solidFill>
                <a:latin typeface="inherit"/>
                <a:cs typeface="Arial" panose="020B0604020202020204" pitchFamily="34" charset="0"/>
              </a:rPr>
              <a:t>Others - </a:t>
            </a:r>
          </a:p>
          <a:p>
            <a:pPr marL="457200" lvl="1" indent="0" eaLnBrk="0" fontAlgn="base" hangingPunct="0">
              <a:lnSpc>
                <a:spcPct val="100000"/>
              </a:lnSpc>
              <a:spcBef>
                <a:spcPct val="0"/>
              </a:spcBef>
              <a:spcAft>
                <a:spcPct val="0"/>
              </a:spcAft>
              <a:buFontTx/>
              <a:buChar char="•"/>
            </a:pPr>
            <a:r>
              <a:rPr kumimoji="0" lang="en-US" altLang="en-US" b="0" i="0" u="none" strike="noStrike" cap="none" normalizeH="0" baseline="0" dirty="0">
                <a:ln>
                  <a:noFill/>
                </a:ln>
                <a:solidFill>
                  <a:srgbClr val="3C484E"/>
                </a:solidFill>
                <a:effectLst/>
                <a:latin typeface="inherit"/>
                <a:cs typeface="Arial" panose="020B0604020202020204" pitchFamily="34" charset="0"/>
              </a:rPr>
              <a:t>Sparse </a:t>
            </a:r>
            <a:r>
              <a:rPr kumimoji="0" lang="en-US" altLang="en-US" b="0" i="0" u="none" strike="noStrike" cap="none" normalizeH="0" baseline="0" dirty="0" err="1">
                <a:ln>
                  <a:noFill/>
                </a:ln>
                <a:solidFill>
                  <a:srgbClr val="3C484E"/>
                </a:solidFill>
                <a:effectLst/>
                <a:latin typeface="inherit"/>
                <a:cs typeface="Arial" panose="020B0604020202020204" pitchFamily="34" charset="0"/>
              </a:rPr>
              <a:t>Autoencoder</a:t>
            </a:r>
            <a:endParaRPr kumimoji="0" lang="en-US" altLang="en-US" b="0" i="0" u="none" strike="noStrike" cap="none" normalizeH="0" baseline="0" dirty="0">
              <a:ln>
                <a:noFill/>
              </a:ln>
              <a:solidFill>
                <a:srgbClr val="3C484E"/>
              </a:solidFill>
              <a:effectLst/>
              <a:latin typeface="inherit"/>
              <a:cs typeface="Arial" panose="020B0604020202020204" pitchFamily="34" charset="0"/>
            </a:endParaRPr>
          </a:p>
          <a:p>
            <a:pPr marL="457200" lvl="1" indent="0" eaLnBrk="0" fontAlgn="base" hangingPunct="0">
              <a:lnSpc>
                <a:spcPct val="100000"/>
              </a:lnSpc>
              <a:spcBef>
                <a:spcPct val="0"/>
              </a:spcBef>
              <a:spcAft>
                <a:spcPct val="0"/>
              </a:spcAft>
              <a:buFontTx/>
              <a:buChar char="•"/>
            </a:pPr>
            <a:r>
              <a:rPr kumimoji="0" lang="en-US" altLang="en-US" b="0" i="0" u="none" strike="noStrike" cap="none" normalizeH="0" baseline="0" dirty="0">
                <a:ln>
                  <a:noFill/>
                </a:ln>
                <a:solidFill>
                  <a:srgbClr val="3C484E"/>
                </a:solidFill>
                <a:effectLst/>
                <a:latin typeface="inherit"/>
                <a:cs typeface="Arial" panose="020B0604020202020204" pitchFamily="34" charset="0"/>
              </a:rPr>
              <a:t>Deep </a:t>
            </a:r>
            <a:r>
              <a:rPr kumimoji="0" lang="en-US" altLang="en-US" b="0" i="0" u="none" strike="noStrike" cap="none" normalizeH="0" baseline="0" dirty="0" err="1">
                <a:ln>
                  <a:noFill/>
                </a:ln>
                <a:solidFill>
                  <a:srgbClr val="3C484E"/>
                </a:solidFill>
                <a:effectLst/>
                <a:latin typeface="inherit"/>
                <a:cs typeface="Arial" panose="020B0604020202020204" pitchFamily="34" charset="0"/>
              </a:rPr>
              <a:t>Autoencoder</a:t>
            </a:r>
            <a:endParaRPr kumimoji="0" lang="en-US" altLang="en-US" b="0" i="0" u="none" strike="noStrike" cap="none" normalizeH="0" baseline="0" dirty="0">
              <a:ln>
                <a:noFill/>
              </a:ln>
              <a:solidFill>
                <a:srgbClr val="3C484E"/>
              </a:solidFill>
              <a:effectLst/>
              <a:latin typeface="inherit"/>
              <a:cs typeface="Arial" panose="020B0604020202020204" pitchFamily="34" charset="0"/>
            </a:endParaRPr>
          </a:p>
          <a:p>
            <a:pPr marL="457200" lvl="1" indent="0" eaLnBrk="0" fontAlgn="base" hangingPunct="0">
              <a:lnSpc>
                <a:spcPct val="100000"/>
              </a:lnSpc>
              <a:spcBef>
                <a:spcPct val="0"/>
              </a:spcBef>
              <a:spcAft>
                <a:spcPct val="0"/>
              </a:spcAft>
              <a:buFontTx/>
              <a:buChar char="•"/>
            </a:pPr>
            <a:r>
              <a:rPr kumimoji="0" lang="en-US" altLang="en-US" b="0" i="0" u="none" strike="noStrike" cap="none" normalizeH="0" baseline="0" dirty="0">
                <a:ln>
                  <a:noFill/>
                </a:ln>
                <a:solidFill>
                  <a:srgbClr val="3C484E"/>
                </a:solidFill>
                <a:effectLst/>
                <a:latin typeface="inherit"/>
                <a:cs typeface="Arial" panose="020B0604020202020204" pitchFamily="34" charset="0"/>
              </a:rPr>
              <a:t>Contractive </a:t>
            </a:r>
            <a:r>
              <a:rPr kumimoji="0" lang="en-US" altLang="en-US" b="0" i="0" u="none" strike="noStrike" cap="none" normalizeH="0" baseline="0" dirty="0" err="1">
                <a:ln>
                  <a:noFill/>
                </a:ln>
                <a:solidFill>
                  <a:srgbClr val="3C484E"/>
                </a:solidFill>
                <a:effectLst/>
                <a:latin typeface="inherit"/>
                <a:cs typeface="Arial" panose="020B0604020202020204" pitchFamily="34" charset="0"/>
              </a:rPr>
              <a:t>Autoencoder</a:t>
            </a:r>
            <a:endParaRPr kumimoji="0" lang="en-US" altLang="en-US" b="0" i="0" u="none" strike="noStrike" cap="none" normalizeH="0" baseline="0" dirty="0">
              <a:ln>
                <a:noFill/>
              </a:ln>
              <a:solidFill>
                <a:srgbClr val="3C484E"/>
              </a:solidFill>
              <a:effectLst/>
              <a:latin typeface="inherit"/>
              <a:cs typeface="Arial" panose="020B0604020202020204" pitchFamily="34" charset="0"/>
            </a:endParaRPr>
          </a:p>
          <a:p>
            <a:pPr marL="457200" lvl="1" indent="0" eaLnBrk="0" fontAlgn="base" hangingPunct="0">
              <a:lnSpc>
                <a:spcPct val="100000"/>
              </a:lnSpc>
              <a:spcBef>
                <a:spcPct val="0"/>
              </a:spcBef>
              <a:spcAft>
                <a:spcPct val="0"/>
              </a:spcAft>
              <a:buFontTx/>
              <a:buChar char="•"/>
            </a:pPr>
            <a:r>
              <a:rPr kumimoji="0" lang="en-US" altLang="en-US" b="0" i="0" u="none" strike="noStrike" cap="none" normalizeH="0" baseline="0" dirty="0" err="1">
                <a:ln>
                  <a:noFill/>
                </a:ln>
                <a:solidFill>
                  <a:srgbClr val="3C484E"/>
                </a:solidFill>
                <a:effectLst/>
                <a:latin typeface="inherit"/>
                <a:cs typeface="Arial" panose="020B0604020202020204" pitchFamily="34" charset="0"/>
              </a:rPr>
              <a:t>Undercomplete</a:t>
            </a:r>
            <a:r>
              <a:rPr kumimoji="0" lang="en-US" altLang="en-US" b="0" i="0" u="none" strike="noStrike" cap="none" normalizeH="0" baseline="0" dirty="0">
                <a:ln>
                  <a:noFill/>
                </a:ln>
                <a:solidFill>
                  <a:srgbClr val="3C484E"/>
                </a:solidFill>
                <a:effectLst/>
                <a:latin typeface="inherit"/>
                <a:cs typeface="Arial" panose="020B0604020202020204" pitchFamily="34" charset="0"/>
              </a:rPr>
              <a:t> </a:t>
            </a:r>
            <a:r>
              <a:rPr kumimoji="0" lang="en-US" altLang="en-US" b="0" i="0" u="none" strike="noStrike" cap="none" normalizeH="0" baseline="0" dirty="0" err="1">
                <a:ln>
                  <a:noFill/>
                </a:ln>
                <a:solidFill>
                  <a:srgbClr val="3C484E"/>
                </a:solidFill>
                <a:effectLst/>
                <a:latin typeface="inherit"/>
                <a:cs typeface="Arial" panose="020B0604020202020204" pitchFamily="34" charset="0"/>
              </a:rPr>
              <a:t>Autoencoder</a:t>
            </a:r>
            <a:endParaRPr kumimoji="0" lang="en-US" altLang="en-US" b="0" i="0" u="none" strike="noStrike" cap="none" normalizeH="0" baseline="0" dirty="0">
              <a:ln>
                <a:noFill/>
              </a:ln>
              <a:solidFill>
                <a:srgbClr val="3C484E"/>
              </a:solidFill>
              <a:effectLst/>
              <a:latin typeface="inherit"/>
              <a:cs typeface="Arial" panose="020B0604020202020204" pitchFamily="34" charset="0"/>
            </a:endParaRPr>
          </a:p>
          <a:p>
            <a:pPr marL="457200" lvl="1" indent="0" eaLnBrk="0" fontAlgn="base" hangingPunct="0">
              <a:lnSpc>
                <a:spcPct val="100000"/>
              </a:lnSpc>
              <a:spcBef>
                <a:spcPct val="0"/>
              </a:spcBef>
              <a:spcAft>
                <a:spcPct val="0"/>
              </a:spcAft>
              <a:buFontTx/>
              <a:buChar char="•"/>
            </a:pPr>
            <a:r>
              <a:rPr kumimoji="0" lang="en-US" altLang="en-US" b="0" i="0" u="none" strike="noStrike" cap="none" normalizeH="0" baseline="0" dirty="0" err="1">
                <a:ln>
                  <a:noFill/>
                </a:ln>
                <a:solidFill>
                  <a:srgbClr val="3C484E"/>
                </a:solidFill>
                <a:effectLst/>
                <a:latin typeface="inherit"/>
                <a:cs typeface="Arial" panose="020B0604020202020204" pitchFamily="34" charset="0"/>
              </a:rPr>
              <a:t>Variational</a:t>
            </a:r>
            <a:r>
              <a:rPr kumimoji="0" lang="en-US" altLang="en-US" b="0" i="0" u="none" strike="noStrike" cap="none" normalizeH="0" baseline="0" dirty="0">
                <a:ln>
                  <a:noFill/>
                </a:ln>
                <a:solidFill>
                  <a:srgbClr val="3C484E"/>
                </a:solidFill>
                <a:effectLst/>
                <a:latin typeface="inherit"/>
                <a:cs typeface="Arial" panose="020B0604020202020204" pitchFamily="34" charset="0"/>
              </a:rPr>
              <a:t> </a:t>
            </a:r>
            <a:r>
              <a:rPr kumimoji="0" lang="en-US" altLang="en-US" b="0" i="0" u="none" strike="noStrike" cap="none" normalizeH="0" baseline="0" dirty="0" err="1">
                <a:ln>
                  <a:noFill/>
                </a:ln>
                <a:solidFill>
                  <a:srgbClr val="3C484E"/>
                </a:solidFill>
                <a:effectLst/>
                <a:latin typeface="inherit"/>
                <a:cs typeface="Arial" panose="020B0604020202020204" pitchFamily="34" charset="0"/>
              </a:rPr>
              <a:t>Autoencoder</a:t>
            </a:r>
            <a:endParaRPr kumimoji="0" lang="en-US" altLang="en-US" b="0" i="0" u="none" strike="noStrike" cap="none" normalizeH="0" baseline="0" dirty="0">
              <a:ln>
                <a:noFill/>
              </a:ln>
              <a:solidFill>
                <a:srgbClr val="3C484E"/>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82592022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318163"/>
          </a:xfrm>
        </p:spPr>
        <p:txBody>
          <a:bodyPr>
            <a:normAutofit fontScale="90000"/>
          </a:bodyPr>
          <a:lstStyle/>
          <a:p>
            <a:r>
              <a:rPr lang="en-IN" dirty="0"/>
              <a:t>Types of </a:t>
            </a:r>
            <a:r>
              <a:rPr lang="en-IN" dirty="0" err="1"/>
              <a:t>Autoencoders</a:t>
            </a:r>
            <a:endParaRPr lang="en-IN" dirty="0"/>
          </a:p>
        </p:txBody>
      </p:sp>
      <p:sp>
        <p:nvSpPr>
          <p:cNvPr id="3" name="Content Placeholder 2"/>
          <p:cNvSpPr>
            <a:spLocks noGrp="1"/>
          </p:cNvSpPr>
          <p:nvPr>
            <p:ph idx="1"/>
          </p:nvPr>
        </p:nvSpPr>
        <p:spPr>
          <a:xfrm>
            <a:off x="838200" y="823965"/>
            <a:ext cx="10515600" cy="5352998"/>
          </a:xfrm>
        </p:spPr>
        <p:txBody>
          <a:bodyPr/>
          <a:lstStyle/>
          <a:p>
            <a:r>
              <a:rPr lang="en-US" b="1" dirty="0" err="1"/>
              <a:t>Denoising</a:t>
            </a:r>
            <a:r>
              <a:rPr lang="en-US" b="1" dirty="0"/>
              <a:t> </a:t>
            </a:r>
            <a:r>
              <a:rPr lang="en-US" b="1" dirty="0" err="1"/>
              <a:t>autoencoders</a:t>
            </a:r>
            <a:r>
              <a:rPr lang="en-US" b="1" dirty="0"/>
              <a:t> </a:t>
            </a:r>
          </a:p>
          <a:p>
            <a:pPr lvl="1"/>
            <a:r>
              <a:rPr lang="en-US" dirty="0"/>
              <a:t>create a corrupted copy of the input by introducing some noise. </a:t>
            </a:r>
          </a:p>
          <a:p>
            <a:pPr lvl="1"/>
            <a:r>
              <a:rPr lang="en-US" dirty="0"/>
              <a:t>This helps to avoid the </a:t>
            </a:r>
            <a:r>
              <a:rPr lang="en-US" dirty="0" err="1"/>
              <a:t>autoencoders</a:t>
            </a:r>
            <a:r>
              <a:rPr lang="en-US" dirty="0"/>
              <a:t> to copy the input to the output without learning features about the data. </a:t>
            </a:r>
          </a:p>
          <a:p>
            <a:pPr lvl="1"/>
            <a:r>
              <a:rPr lang="en-US" dirty="0"/>
              <a:t>These </a:t>
            </a:r>
            <a:r>
              <a:rPr lang="en-US" dirty="0" err="1"/>
              <a:t>autoencoders</a:t>
            </a:r>
            <a:r>
              <a:rPr lang="en-US" dirty="0"/>
              <a:t> take a partially corrupted input while training to recover the original undistorted input. </a:t>
            </a:r>
          </a:p>
          <a:p>
            <a:pPr lvl="1"/>
            <a:endParaRPr lang="en-IN" dirty="0"/>
          </a:p>
        </p:txBody>
      </p:sp>
      <p:pic>
        <p:nvPicPr>
          <p:cNvPr id="4" name="Picture 3"/>
          <p:cNvPicPr>
            <a:picLocks noChangeAspect="1"/>
          </p:cNvPicPr>
          <p:nvPr/>
        </p:nvPicPr>
        <p:blipFill>
          <a:blip r:embed="rId2"/>
          <a:stretch>
            <a:fillRect/>
          </a:stretch>
        </p:blipFill>
        <p:spPr>
          <a:xfrm>
            <a:off x="1602312" y="3002735"/>
            <a:ext cx="8726118" cy="4429743"/>
          </a:xfrm>
          <a:prstGeom prst="rect">
            <a:avLst/>
          </a:prstGeom>
        </p:spPr>
      </p:pic>
    </p:spTree>
    <p:extLst>
      <p:ext uri="{BB962C8B-B14F-4D97-AF65-F5344CB8AC3E}">
        <p14:creationId xmlns:p14="http://schemas.microsoft.com/office/powerpoint/2010/main" val="327198111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2500" y="547687"/>
            <a:ext cx="10058400" cy="5634566"/>
          </a:xfrm>
          <a:prstGeom prst="rect">
            <a:avLst/>
          </a:prstGeom>
        </p:spPr>
      </p:pic>
    </p:spTree>
    <p:extLst>
      <p:ext uri="{BB962C8B-B14F-4D97-AF65-F5344CB8AC3E}">
        <p14:creationId xmlns:p14="http://schemas.microsoft.com/office/powerpoint/2010/main" val="275851693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890919"/>
          </a:xfrm>
        </p:spPr>
        <p:txBody>
          <a:bodyPr/>
          <a:lstStyle/>
          <a:p>
            <a:r>
              <a:rPr lang="en-IN" dirty="0"/>
              <a:t>2. </a:t>
            </a:r>
            <a:r>
              <a:rPr lang="en-IN" b="1" dirty="0"/>
              <a:t>Convolutional </a:t>
            </a:r>
            <a:r>
              <a:rPr lang="en-IN" b="1" dirty="0" err="1"/>
              <a:t>Autoencoders</a:t>
            </a:r>
            <a:endParaRPr lang="en-IN" b="1" dirty="0"/>
          </a:p>
        </p:txBody>
      </p:sp>
      <p:pic>
        <p:nvPicPr>
          <p:cNvPr id="4" name="Content Placeholder 3"/>
          <p:cNvPicPr>
            <a:picLocks noGrp="1" noChangeAspect="1"/>
          </p:cNvPicPr>
          <p:nvPr>
            <p:ph idx="1"/>
          </p:nvPr>
        </p:nvPicPr>
        <p:blipFill>
          <a:blip r:embed="rId2"/>
          <a:stretch>
            <a:fillRect/>
          </a:stretch>
        </p:blipFill>
        <p:spPr>
          <a:xfrm>
            <a:off x="1330355" y="1699509"/>
            <a:ext cx="9069066" cy="3458058"/>
          </a:xfrm>
          <a:prstGeom prst="rect">
            <a:avLst/>
          </a:prstGeom>
        </p:spPr>
      </p:pic>
    </p:spTree>
    <p:extLst>
      <p:ext uri="{BB962C8B-B14F-4D97-AF65-F5344CB8AC3E}">
        <p14:creationId xmlns:p14="http://schemas.microsoft.com/office/powerpoint/2010/main" val="28601983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001451"/>
          </a:xfrm>
        </p:spPr>
        <p:txBody>
          <a:bodyPr/>
          <a:lstStyle/>
          <a:p>
            <a:r>
              <a:rPr lang="en-IN" dirty="0"/>
              <a:t>2. </a:t>
            </a:r>
            <a:r>
              <a:rPr lang="en-IN" b="1" dirty="0"/>
              <a:t>Convolutional </a:t>
            </a:r>
            <a:r>
              <a:rPr lang="en-IN" b="1" dirty="0" err="1"/>
              <a:t>Autoencoders</a:t>
            </a:r>
            <a:r>
              <a:rPr lang="en-IN" b="1" dirty="0"/>
              <a:t>…</a:t>
            </a:r>
            <a:endParaRPr lang="en-IN" dirty="0"/>
          </a:p>
        </p:txBody>
      </p:sp>
      <p:sp>
        <p:nvSpPr>
          <p:cNvPr id="3" name="Content Placeholder 2"/>
          <p:cNvSpPr>
            <a:spLocks noGrp="1"/>
          </p:cNvSpPr>
          <p:nvPr>
            <p:ph idx="1"/>
          </p:nvPr>
        </p:nvSpPr>
        <p:spPr>
          <a:xfrm>
            <a:off x="838200" y="1366576"/>
            <a:ext cx="10515600" cy="4810387"/>
          </a:xfrm>
        </p:spPr>
        <p:txBody>
          <a:bodyPr>
            <a:normAutofit/>
          </a:bodyPr>
          <a:lstStyle/>
          <a:p>
            <a:r>
              <a:rPr lang="en-US" dirty="0"/>
              <a:t>Convolutional </a:t>
            </a:r>
            <a:r>
              <a:rPr lang="en-US" dirty="0" err="1"/>
              <a:t>Autoencoder</a:t>
            </a:r>
            <a:r>
              <a:rPr lang="en-US" dirty="0"/>
              <a:t> is a variant of </a:t>
            </a:r>
            <a:r>
              <a:rPr lang="en-US" u="sng" dirty="0">
                <a:hlinkClick r:id="rId2"/>
              </a:rPr>
              <a:t>Convolutional Neural Networks</a:t>
            </a:r>
            <a:r>
              <a:rPr lang="en-US" dirty="0"/>
              <a:t> that are used as the tools for unsupervised learning of convolution filters. </a:t>
            </a:r>
          </a:p>
          <a:p>
            <a:r>
              <a:rPr lang="en-US" dirty="0"/>
              <a:t>They are generally applied in the task of image reconstruction to minimize reconstruction errors by learning the optimal filters. </a:t>
            </a:r>
          </a:p>
          <a:p>
            <a:r>
              <a:rPr lang="en-US" dirty="0"/>
              <a:t>Once they are trained in this task, they can be applied to any input in order to extract features. </a:t>
            </a:r>
          </a:p>
          <a:p>
            <a:r>
              <a:rPr lang="en-US" dirty="0"/>
              <a:t>Convolutional </a:t>
            </a:r>
            <a:r>
              <a:rPr lang="en-US" dirty="0" err="1"/>
              <a:t>Autoencoders</a:t>
            </a:r>
            <a:r>
              <a:rPr lang="en-US" dirty="0"/>
              <a:t> are general-purpose feature extractors differently from general </a:t>
            </a:r>
            <a:r>
              <a:rPr lang="en-US" dirty="0" err="1"/>
              <a:t>autoencoders</a:t>
            </a:r>
            <a:r>
              <a:rPr lang="en-US" dirty="0"/>
              <a:t> that completely ignore the 2D image structure. </a:t>
            </a:r>
          </a:p>
        </p:txBody>
      </p:sp>
    </p:spTree>
    <p:extLst>
      <p:ext uri="{BB962C8B-B14F-4D97-AF65-F5344CB8AC3E}">
        <p14:creationId xmlns:p14="http://schemas.microsoft.com/office/powerpoint/2010/main" val="416031033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529177"/>
          </a:xfrm>
        </p:spPr>
        <p:txBody>
          <a:bodyPr>
            <a:normAutofit fontScale="90000"/>
          </a:bodyPr>
          <a:lstStyle/>
          <a:p>
            <a:r>
              <a:rPr lang="en-IN" dirty="0"/>
              <a:t>3. Applications</a:t>
            </a:r>
          </a:p>
        </p:txBody>
      </p:sp>
      <p:sp>
        <p:nvSpPr>
          <p:cNvPr id="3" name="Content Placeholder 2"/>
          <p:cNvSpPr>
            <a:spLocks noGrp="1"/>
          </p:cNvSpPr>
          <p:nvPr>
            <p:ph idx="1"/>
          </p:nvPr>
        </p:nvSpPr>
        <p:spPr>
          <a:xfrm>
            <a:off x="838200" y="1085222"/>
            <a:ext cx="10515600" cy="5091741"/>
          </a:xfrm>
        </p:spPr>
        <p:txBody>
          <a:bodyPr/>
          <a:lstStyle/>
          <a:p>
            <a:r>
              <a:rPr lang="en-IN" b="1" dirty="0"/>
              <a:t>Image </a:t>
            </a:r>
            <a:r>
              <a:rPr lang="en-IN" b="1" dirty="0" err="1"/>
              <a:t>Coloring</a:t>
            </a:r>
            <a:endParaRPr lang="en-IN" b="1" dirty="0"/>
          </a:p>
          <a:p>
            <a:pPr marL="0" indent="0">
              <a:buNone/>
            </a:pPr>
            <a:endParaRPr lang="en-IN" dirty="0"/>
          </a:p>
        </p:txBody>
      </p:sp>
      <p:pic>
        <p:nvPicPr>
          <p:cNvPr id="5" name="Picture 4"/>
          <p:cNvPicPr>
            <a:picLocks noChangeAspect="1"/>
          </p:cNvPicPr>
          <p:nvPr/>
        </p:nvPicPr>
        <p:blipFill>
          <a:blip r:embed="rId2"/>
          <a:stretch>
            <a:fillRect/>
          </a:stretch>
        </p:blipFill>
        <p:spPr>
          <a:xfrm>
            <a:off x="984737" y="1957181"/>
            <a:ext cx="10771833" cy="4219781"/>
          </a:xfrm>
          <a:prstGeom prst="rect">
            <a:avLst/>
          </a:prstGeom>
        </p:spPr>
      </p:pic>
    </p:spTree>
    <p:extLst>
      <p:ext uri="{BB962C8B-B14F-4D97-AF65-F5344CB8AC3E}">
        <p14:creationId xmlns:p14="http://schemas.microsoft.com/office/powerpoint/2010/main" val="27838114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378453"/>
          </a:xfrm>
        </p:spPr>
        <p:txBody>
          <a:bodyPr>
            <a:normAutofit fontScale="90000"/>
          </a:bodyPr>
          <a:lstStyle/>
          <a:p>
            <a:r>
              <a:rPr lang="en-IN" dirty="0"/>
              <a:t>Applications…</a:t>
            </a:r>
          </a:p>
        </p:txBody>
      </p:sp>
      <p:sp>
        <p:nvSpPr>
          <p:cNvPr id="3" name="Content Placeholder 2"/>
          <p:cNvSpPr>
            <a:spLocks noGrp="1"/>
          </p:cNvSpPr>
          <p:nvPr>
            <p:ph idx="1"/>
          </p:nvPr>
        </p:nvSpPr>
        <p:spPr>
          <a:xfrm>
            <a:off x="838200" y="1175657"/>
            <a:ext cx="10515600" cy="5001306"/>
          </a:xfrm>
        </p:spPr>
        <p:txBody>
          <a:bodyPr/>
          <a:lstStyle/>
          <a:p>
            <a:r>
              <a:rPr lang="en-IN" b="1" dirty="0"/>
              <a:t>Dimensionality reduction</a:t>
            </a:r>
          </a:p>
          <a:p>
            <a:pPr marL="0" indent="0">
              <a:buNone/>
            </a:pPr>
            <a:r>
              <a:rPr lang="en-US" dirty="0"/>
              <a:t>The reconstructed image is the same as our input but with reduced dimensions. It helps in providing the similar image with a reduced pixel value.</a:t>
            </a:r>
          </a:p>
          <a:p>
            <a:pPr marL="0" indent="0">
              <a:buNone/>
            </a:pPr>
            <a:endParaRPr lang="en-IN" dirty="0"/>
          </a:p>
        </p:txBody>
      </p:sp>
      <p:pic>
        <p:nvPicPr>
          <p:cNvPr id="4" name="Picture 3"/>
          <p:cNvPicPr>
            <a:picLocks noChangeAspect="1"/>
          </p:cNvPicPr>
          <p:nvPr/>
        </p:nvPicPr>
        <p:blipFill>
          <a:blip r:embed="rId2"/>
          <a:stretch>
            <a:fillRect/>
          </a:stretch>
        </p:blipFill>
        <p:spPr>
          <a:xfrm>
            <a:off x="1889090" y="3147590"/>
            <a:ext cx="9083710" cy="3313500"/>
          </a:xfrm>
          <a:prstGeom prst="rect">
            <a:avLst/>
          </a:prstGeom>
        </p:spPr>
      </p:pic>
    </p:spTree>
    <p:extLst>
      <p:ext uri="{BB962C8B-B14F-4D97-AF65-F5344CB8AC3E}">
        <p14:creationId xmlns:p14="http://schemas.microsoft.com/office/powerpoint/2010/main" val="34965837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790435"/>
          </a:xfrm>
        </p:spPr>
        <p:txBody>
          <a:bodyPr/>
          <a:lstStyle/>
          <a:p>
            <a:r>
              <a:rPr lang="en-IN" dirty="0"/>
              <a:t>Applications…</a:t>
            </a:r>
          </a:p>
        </p:txBody>
      </p:sp>
      <p:sp>
        <p:nvSpPr>
          <p:cNvPr id="3" name="Content Placeholder 2"/>
          <p:cNvSpPr>
            <a:spLocks noGrp="1"/>
          </p:cNvSpPr>
          <p:nvPr>
            <p:ph idx="1"/>
          </p:nvPr>
        </p:nvSpPr>
        <p:spPr>
          <a:xfrm>
            <a:off x="838200" y="1356527"/>
            <a:ext cx="10515600" cy="4820436"/>
          </a:xfrm>
        </p:spPr>
        <p:txBody>
          <a:bodyPr/>
          <a:lstStyle/>
          <a:p>
            <a:r>
              <a:rPr lang="en-US" b="1" dirty="0"/>
              <a:t>Watermark Removal </a:t>
            </a:r>
          </a:p>
          <a:p>
            <a:r>
              <a:rPr lang="en-US" dirty="0"/>
              <a:t>It is also used for removing watermarks from images or to remove any object while filming a video or a movie.</a:t>
            </a:r>
          </a:p>
          <a:p>
            <a:endParaRPr lang="en-IN" dirty="0"/>
          </a:p>
        </p:txBody>
      </p:sp>
      <p:pic>
        <p:nvPicPr>
          <p:cNvPr id="4" name="Picture 3"/>
          <p:cNvPicPr>
            <a:picLocks noChangeAspect="1"/>
          </p:cNvPicPr>
          <p:nvPr/>
        </p:nvPicPr>
        <p:blipFill>
          <a:blip r:embed="rId3"/>
          <a:stretch>
            <a:fillRect/>
          </a:stretch>
        </p:blipFill>
        <p:spPr>
          <a:xfrm>
            <a:off x="1599363" y="2996694"/>
            <a:ext cx="8993274" cy="3381236"/>
          </a:xfrm>
          <a:prstGeom prst="rect">
            <a:avLst/>
          </a:prstGeom>
        </p:spPr>
      </p:pic>
    </p:spTree>
    <p:extLst>
      <p:ext uri="{BB962C8B-B14F-4D97-AF65-F5344CB8AC3E}">
        <p14:creationId xmlns:p14="http://schemas.microsoft.com/office/powerpoint/2010/main" val="20541248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539227"/>
          </a:xfrm>
        </p:spPr>
        <p:txBody>
          <a:bodyPr>
            <a:normAutofit fontScale="90000"/>
          </a:bodyPr>
          <a:lstStyle/>
          <a:p>
            <a:r>
              <a:rPr lang="en-IN" dirty="0"/>
              <a:t>Generative </a:t>
            </a:r>
            <a:r>
              <a:rPr lang="en-IN" dirty="0" err="1"/>
              <a:t>Modeling</a:t>
            </a:r>
            <a:r>
              <a:rPr lang="en-IN" dirty="0"/>
              <a:t>?</a:t>
            </a:r>
          </a:p>
        </p:txBody>
      </p:sp>
      <p:sp>
        <p:nvSpPr>
          <p:cNvPr id="3" name="Content Placeholder 2"/>
          <p:cNvSpPr>
            <a:spLocks noGrp="1"/>
          </p:cNvSpPr>
          <p:nvPr>
            <p:ph idx="1"/>
          </p:nvPr>
        </p:nvSpPr>
        <p:spPr>
          <a:xfrm>
            <a:off x="838200" y="1115368"/>
            <a:ext cx="10515600" cy="5061596"/>
          </a:xfrm>
        </p:spPr>
        <p:txBody>
          <a:bodyPr>
            <a:normAutofit fontScale="92500" lnSpcReduction="10000"/>
          </a:bodyPr>
          <a:lstStyle/>
          <a:p>
            <a:r>
              <a:rPr lang="en-US" b="1" dirty="0"/>
              <a:t>Generative modeling </a:t>
            </a:r>
          </a:p>
          <a:p>
            <a:pPr lvl="1"/>
            <a:r>
              <a:rPr lang="en-US" dirty="0"/>
              <a:t>is an unsupervised machine learning task.</a:t>
            </a:r>
          </a:p>
          <a:p>
            <a:pPr lvl="1"/>
            <a:r>
              <a:rPr lang="en-US" dirty="0"/>
              <a:t>it involves automatically discovering and learning the regularities or patterns in input data </a:t>
            </a:r>
          </a:p>
          <a:p>
            <a:pPr lvl="1"/>
            <a:r>
              <a:rPr lang="en-US" dirty="0"/>
              <a:t>the model learnt, can be used to generate or output new examples that plausibly could have been drawn from the original dataset</a:t>
            </a:r>
          </a:p>
          <a:p>
            <a:r>
              <a:rPr lang="en-US" b="1" dirty="0"/>
              <a:t>Generative Adversarial Networks</a:t>
            </a:r>
            <a:r>
              <a:rPr lang="en-US" dirty="0"/>
              <a:t>, or GANs for short, are an approach to generative modeling using deep learning methods, such as convolutional neural networks.</a:t>
            </a:r>
          </a:p>
          <a:p>
            <a:r>
              <a:rPr lang="en-US" dirty="0"/>
              <a:t>It was developed and introduced by Ian J. </a:t>
            </a:r>
            <a:r>
              <a:rPr lang="en-US" dirty="0" err="1"/>
              <a:t>Goodfellow</a:t>
            </a:r>
            <a:r>
              <a:rPr lang="en-US" dirty="0"/>
              <a:t> in 2014 </a:t>
            </a:r>
          </a:p>
          <a:p>
            <a:r>
              <a:rPr lang="en-US" dirty="0"/>
              <a:t>The GAN architecture involves two sub-models: a </a:t>
            </a:r>
            <a:r>
              <a:rPr lang="en-US" b="1" i="1" u="sng" dirty="0"/>
              <a:t>generator model </a:t>
            </a:r>
            <a:r>
              <a:rPr lang="en-US" dirty="0"/>
              <a:t>for generating new examples and a </a:t>
            </a:r>
            <a:r>
              <a:rPr lang="en-US" b="1" i="1" u="sng" dirty="0"/>
              <a:t>discriminator model </a:t>
            </a:r>
            <a:r>
              <a:rPr lang="en-US" dirty="0"/>
              <a:t>for classifying whether generated examples are real from the domain, or fake, generated by the generator model.</a:t>
            </a:r>
          </a:p>
          <a:p>
            <a:endParaRPr lang="en-IN" dirty="0"/>
          </a:p>
        </p:txBody>
      </p:sp>
    </p:spTree>
    <p:extLst>
      <p:ext uri="{BB962C8B-B14F-4D97-AF65-F5344CB8AC3E}">
        <p14:creationId xmlns:p14="http://schemas.microsoft.com/office/powerpoint/2010/main" val="19778912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723482"/>
            <a:ext cx="10515600" cy="5453482"/>
          </a:xfrm>
        </p:spPr>
        <p:txBody>
          <a:bodyPr vert="horz" lIns="91440" tIns="45720" rIns="91440" bIns="45720" rtlCol="0" anchor="t">
            <a:normAutofit/>
          </a:bodyPr>
          <a:lstStyle/>
          <a:p>
            <a:pPr marL="0" indent="0">
              <a:buNone/>
            </a:pPr>
            <a:r>
              <a:rPr lang="en-US" b="1" dirty="0"/>
              <a:t>1. INTRODUCTION</a:t>
            </a:r>
          </a:p>
          <a:p>
            <a:pPr marL="0" indent="0">
              <a:buNone/>
            </a:pPr>
            <a:r>
              <a:rPr lang="en-US" b="1" dirty="0"/>
              <a:t>Auto encoders</a:t>
            </a:r>
            <a:r>
              <a:rPr lang="en-US" dirty="0"/>
              <a:t> are a specific type of feedforward neural networks where the input is the same as the output. </a:t>
            </a:r>
            <a:endParaRPr lang="en-US" dirty="0">
              <a:ea typeface="Calibri" panose="020F0502020204030204"/>
              <a:cs typeface="Calibri" panose="020F0502020204030204"/>
            </a:endParaRPr>
          </a:p>
          <a:p>
            <a:r>
              <a:rPr lang="en-US" dirty="0"/>
              <a:t>They compress the input into a lower-dimensional code and then reconstruct the output from this representation. </a:t>
            </a:r>
          </a:p>
          <a:p>
            <a:r>
              <a:rPr lang="en-US" dirty="0"/>
              <a:t>The code is a compact “summary” or “compression” of the input, also called the latent space representation.</a:t>
            </a:r>
          </a:p>
          <a:p>
            <a:r>
              <a:rPr lang="en-US" dirty="0"/>
              <a:t>An auto encoder consists of 3 components: </a:t>
            </a:r>
            <a:r>
              <a:rPr lang="en-US" b="1" dirty="0"/>
              <a:t>encoder, code and decoder</a:t>
            </a:r>
            <a:r>
              <a:rPr lang="en-US" dirty="0"/>
              <a:t>. The encoder compresses the input and produces the code, the decoder then reconstructs the input only using this code. </a:t>
            </a:r>
          </a:p>
          <a:p>
            <a:endParaRPr lang="en-US" dirty="0"/>
          </a:p>
          <a:p>
            <a:endParaRPr lang="en-IN" dirty="0"/>
          </a:p>
        </p:txBody>
      </p:sp>
      <p:pic>
        <p:nvPicPr>
          <p:cNvPr id="2" name="Picture 1"/>
          <p:cNvPicPr>
            <a:picLocks noChangeAspect="1"/>
          </p:cNvPicPr>
          <p:nvPr/>
        </p:nvPicPr>
        <p:blipFill>
          <a:blip r:embed="rId2"/>
          <a:stretch>
            <a:fillRect/>
          </a:stretch>
        </p:blipFill>
        <p:spPr>
          <a:xfrm>
            <a:off x="1187380" y="5111710"/>
            <a:ext cx="9817239" cy="1819529"/>
          </a:xfrm>
          <a:prstGeom prst="rect">
            <a:avLst/>
          </a:prstGeom>
        </p:spPr>
      </p:pic>
    </p:spTree>
    <p:extLst>
      <p:ext uri="{BB962C8B-B14F-4D97-AF65-F5344CB8AC3E}">
        <p14:creationId xmlns:p14="http://schemas.microsoft.com/office/powerpoint/2010/main" val="4207081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34583" y="719449"/>
            <a:ext cx="10473127" cy="1754326"/>
          </a:xfrm>
          <a:prstGeom prst="rect">
            <a:avLst/>
          </a:prstGeom>
        </p:spPr>
        <p:txBody>
          <a:bodyPr wrap="square">
            <a:spAutoFit/>
          </a:bodyPr>
          <a:lstStyle/>
          <a:p>
            <a:r>
              <a:rPr lang="en-US" dirty="0" smtClean="0"/>
              <a:t>GAN break </a:t>
            </a:r>
            <a:r>
              <a:rPr lang="en-US" dirty="0"/>
              <a:t>it into separate three </a:t>
            </a:r>
            <a:r>
              <a:rPr lang="en-US" dirty="0" smtClean="0"/>
              <a:t>parts</a:t>
            </a:r>
          </a:p>
          <a:p>
            <a:endParaRPr lang="en-US" dirty="0"/>
          </a:p>
          <a:p>
            <a:r>
              <a:rPr lang="en-US" dirty="0"/>
              <a:t>Generative – To learn a generative model, which describes how data is generated in terms of a probabilistic model. In simple words, it explains how data is generated visually.</a:t>
            </a:r>
          </a:p>
          <a:p>
            <a:r>
              <a:rPr lang="en-US" dirty="0"/>
              <a:t>Adversarial – The training of the model is done in an adversarial setting.</a:t>
            </a:r>
          </a:p>
          <a:p>
            <a:r>
              <a:rPr lang="en-US" dirty="0"/>
              <a:t>Networks – use deep neural networks for training purposes.</a:t>
            </a:r>
          </a:p>
        </p:txBody>
      </p:sp>
      <p:sp>
        <p:nvSpPr>
          <p:cNvPr id="5" name="Rectangle 4"/>
          <p:cNvSpPr/>
          <p:nvPr/>
        </p:nvSpPr>
        <p:spPr>
          <a:xfrm>
            <a:off x="634583" y="3024346"/>
            <a:ext cx="11312578" cy="2031325"/>
          </a:xfrm>
          <a:prstGeom prst="rect">
            <a:avLst/>
          </a:prstGeom>
        </p:spPr>
        <p:txBody>
          <a:bodyPr wrap="square">
            <a:spAutoFit/>
          </a:bodyPr>
          <a:lstStyle/>
          <a:p>
            <a:r>
              <a:rPr lang="en-US" b="1" dirty="0"/>
              <a:t>Why GANs was Developed?</a:t>
            </a:r>
            <a:endParaRPr lang="en-US" dirty="0"/>
          </a:p>
          <a:p>
            <a:r>
              <a:rPr lang="en-US" dirty="0"/>
              <a:t>Machine learning algorithms and neural networks can easily be fooled to misclassify things by adding some amount of noise to data</a:t>
            </a:r>
            <a:r>
              <a:rPr lang="en-US" dirty="0" smtClean="0"/>
              <a:t>.</a:t>
            </a:r>
          </a:p>
          <a:p>
            <a:r>
              <a:rPr lang="en-US" dirty="0" smtClean="0"/>
              <a:t> </a:t>
            </a:r>
            <a:r>
              <a:rPr lang="en-US" dirty="0"/>
              <a:t>After adding some amount of noise, the chances of misclassifying the images increase. Hence the small rise that, is it possible to implement something that neural networks can start visualizing new patterns like sample train data</a:t>
            </a:r>
            <a:r>
              <a:rPr lang="en-US" dirty="0" smtClean="0"/>
              <a:t>.</a:t>
            </a:r>
          </a:p>
          <a:p>
            <a:endParaRPr lang="en-US" dirty="0"/>
          </a:p>
          <a:p>
            <a:r>
              <a:rPr lang="en-US" dirty="0" smtClean="0"/>
              <a:t> </a:t>
            </a:r>
            <a:r>
              <a:rPr lang="en-US" dirty="0"/>
              <a:t>Thus GANs were built that generate new fake results similar to the original.</a:t>
            </a:r>
          </a:p>
        </p:txBody>
      </p:sp>
    </p:spTree>
    <p:extLst>
      <p:ext uri="{BB962C8B-B14F-4D97-AF65-F5344CB8AC3E}">
        <p14:creationId xmlns:p14="http://schemas.microsoft.com/office/powerpoint/2010/main" val="15452042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69590"/>
          </a:xfrm>
        </p:spPr>
        <p:txBody>
          <a:bodyPr>
            <a:normAutofit fontScale="90000"/>
          </a:bodyPr>
          <a:lstStyle/>
          <a:p>
            <a:r>
              <a:rPr lang="en-US" b="1" dirty="0">
                <a:solidFill>
                  <a:srgbClr val="FF0000"/>
                </a:solidFill>
              </a:rPr>
              <a:t>Generative Adversarial Networks (GANs)</a:t>
            </a:r>
          </a:p>
        </p:txBody>
      </p:sp>
      <p:sp>
        <p:nvSpPr>
          <p:cNvPr id="3" name="Content Placeholder 2"/>
          <p:cNvSpPr>
            <a:spLocks noGrp="1"/>
          </p:cNvSpPr>
          <p:nvPr>
            <p:ph idx="1"/>
          </p:nvPr>
        </p:nvSpPr>
        <p:spPr>
          <a:xfrm>
            <a:off x="313543" y="956196"/>
            <a:ext cx="11648607" cy="5594506"/>
          </a:xfrm>
        </p:spPr>
        <p:txBody>
          <a:bodyPr>
            <a:normAutofit/>
          </a:bodyPr>
          <a:lstStyle/>
          <a:p>
            <a:pPr fontAlgn="base"/>
            <a:r>
              <a:rPr lang="en-US" dirty="0"/>
              <a:t>The two models are trained together in a zero-sum game, </a:t>
            </a:r>
            <a:r>
              <a:rPr lang="en-US" b="1" dirty="0">
                <a:solidFill>
                  <a:srgbClr val="FF0000"/>
                </a:solidFill>
              </a:rPr>
              <a:t>adversarial</a:t>
            </a:r>
            <a:r>
              <a:rPr lang="en-US" dirty="0"/>
              <a:t>, until the discriminator model is fooled about half the time, meaning the generator model is generating plausible examples.  </a:t>
            </a:r>
          </a:p>
          <a:p>
            <a:pPr marL="0" indent="0" fontAlgn="base">
              <a:buNone/>
            </a:pPr>
            <a:endParaRPr lang="en-US" dirty="0"/>
          </a:p>
          <a:p>
            <a:pPr algn="just" fontAlgn="base"/>
            <a:r>
              <a:rPr lang="en-US" dirty="0"/>
              <a:t>GANs are able to generate realistic examples across a range of problem domains, most notably in </a:t>
            </a:r>
            <a:r>
              <a:rPr lang="en-US" b="1" dirty="0">
                <a:solidFill>
                  <a:srgbClr val="FF0000"/>
                </a:solidFill>
              </a:rPr>
              <a:t>image-to-image translation </a:t>
            </a:r>
            <a:r>
              <a:rPr lang="en-US" dirty="0"/>
              <a:t>tasks such as translating photos of summer to winter or day to night, and in generating photorealistic photos of objects, scenes, and people that even humans cannot tell are fake.</a:t>
            </a:r>
            <a:endParaRPr lang="en-IN" dirty="0"/>
          </a:p>
          <a:p>
            <a:pPr marL="0" indent="0" fontAlgn="base">
              <a:buNone/>
            </a:pPr>
            <a:endParaRPr lang="en-US" dirty="0"/>
          </a:p>
          <a:p>
            <a:endParaRPr lang="en-US" dirty="0"/>
          </a:p>
        </p:txBody>
      </p:sp>
    </p:spTree>
    <p:extLst>
      <p:ext uri="{BB962C8B-B14F-4D97-AF65-F5344CB8AC3E}">
        <p14:creationId xmlns:p14="http://schemas.microsoft.com/office/powerpoint/2010/main" val="24286682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9902" y="224852"/>
            <a:ext cx="12042098" cy="6520722"/>
          </a:xfrm>
        </p:spPr>
        <p:txBody>
          <a:bodyPr/>
          <a:lstStyle/>
          <a:p>
            <a:r>
              <a:rPr lang="en-US" dirty="0"/>
              <a:t>In GANs, there is a </a:t>
            </a:r>
            <a:r>
              <a:rPr lang="en-US" b="1" dirty="0"/>
              <a:t>generator</a:t>
            </a:r>
            <a:r>
              <a:rPr lang="en-US" dirty="0"/>
              <a:t> and a </a:t>
            </a:r>
            <a:r>
              <a:rPr lang="en-US" b="1" dirty="0"/>
              <a:t>discriminator</a:t>
            </a:r>
            <a:r>
              <a:rPr lang="en-US" dirty="0"/>
              <a:t>.  </a:t>
            </a:r>
          </a:p>
          <a:p>
            <a:r>
              <a:rPr lang="en-US" dirty="0"/>
              <a:t>A generator network takes a random normal distribution (z), and outputs a generated sample that’s close to the original distribution.</a:t>
            </a:r>
          </a:p>
          <a:p>
            <a:r>
              <a:rPr lang="en-US" dirty="0"/>
              <a:t>The Generator generates fake samples of data(be it an image, audio, etc.) and tries to fool the Discriminator. </a:t>
            </a:r>
          </a:p>
          <a:p>
            <a:endParaRPr lang="en-US" dirty="0"/>
          </a:p>
          <a:p>
            <a:pPr marL="0" indent="0">
              <a:buNone/>
            </a:pPr>
            <a:endParaRPr lang="en-US" dirty="0"/>
          </a:p>
        </p:txBody>
      </p:sp>
      <p:pic>
        <p:nvPicPr>
          <p:cNvPr id="2" name="Picture 1"/>
          <p:cNvPicPr>
            <a:picLocks noChangeAspect="1"/>
          </p:cNvPicPr>
          <p:nvPr/>
        </p:nvPicPr>
        <p:blipFill>
          <a:blip r:embed="rId2"/>
          <a:stretch>
            <a:fillRect/>
          </a:stretch>
        </p:blipFill>
        <p:spPr>
          <a:xfrm>
            <a:off x="967962" y="2518620"/>
            <a:ext cx="9412013" cy="3962953"/>
          </a:xfrm>
          <a:prstGeom prst="rect">
            <a:avLst/>
          </a:prstGeom>
        </p:spPr>
      </p:pic>
    </p:spTree>
    <p:extLst>
      <p:ext uri="{BB962C8B-B14F-4D97-AF65-F5344CB8AC3E}">
        <p14:creationId xmlns:p14="http://schemas.microsoft.com/office/powerpoint/2010/main" val="27740847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368405"/>
          </a:xfrm>
        </p:spPr>
        <p:txBody>
          <a:bodyPr>
            <a:normAutofit fontScale="90000"/>
          </a:bodyPr>
          <a:lstStyle/>
          <a:p>
            <a:endParaRPr lang="en-IN" dirty="0"/>
          </a:p>
        </p:txBody>
      </p:sp>
      <p:sp>
        <p:nvSpPr>
          <p:cNvPr id="3" name="Content Placeholder 2"/>
          <p:cNvSpPr>
            <a:spLocks noGrp="1"/>
          </p:cNvSpPr>
          <p:nvPr>
            <p:ph idx="1"/>
          </p:nvPr>
        </p:nvSpPr>
        <p:spPr>
          <a:xfrm>
            <a:off x="838200" y="924448"/>
            <a:ext cx="10515600" cy="5252515"/>
          </a:xfrm>
        </p:spPr>
        <p:txBody>
          <a:bodyPr>
            <a:normAutofit/>
          </a:bodyPr>
          <a:lstStyle/>
          <a:p>
            <a:r>
              <a:rPr lang="en-US" dirty="0"/>
              <a:t>A </a:t>
            </a:r>
            <a:r>
              <a:rPr lang="en-US" b="1" dirty="0">
                <a:solidFill>
                  <a:srgbClr val="FF0000"/>
                </a:solidFill>
              </a:rPr>
              <a:t>discriminator</a:t>
            </a:r>
            <a:r>
              <a:rPr lang="en-US" dirty="0"/>
              <a:t> tries to evaluate/discriminate the output generated by the generator with the original sample, and outputs a value between 0 and 1. If the value is close to 0, then the generated sample is fake, and if the value is close to 1 then the generated sample is real. </a:t>
            </a:r>
          </a:p>
          <a:p>
            <a:endParaRPr lang="en-US" dirty="0"/>
          </a:p>
          <a:p>
            <a:endParaRPr lang="en-US" dirty="0"/>
          </a:p>
          <a:p>
            <a:endParaRPr lang="en-US" dirty="0"/>
          </a:p>
        </p:txBody>
      </p:sp>
      <p:pic>
        <p:nvPicPr>
          <p:cNvPr id="4" name="Picture 3"/>
          <p:cNvPicPr>
            <a:picLocks noChangeAspect="1"/>
          </p:cNvPicPr>
          <p:nvPr/>
        </p:nvPicPr>
        <p:blipFill>
          <a:blip r:embed="rId2"/>
          <a:stretch>
            <a:fillRect/>
          </a:stretch>
        </p:blipFill>
        <p:spPr>
          <a:xfrm>
            <a:off x="1385230" y="2574440"/>
            <a:ext cx="9421540" cy="4201111"/>
          </a:xfrm>
          <a:prstGeom prst="rect">
            <a:avLst/>
          </a:prstGeom>
        </p:spPr>
      </p:pic>
    </p:spTree>
    <p:extLst>
      <p:ext uri="{BB962C8B-B14F-4D97-AF65-F5344CB8AC3E}">
        <p14:creationId xmlns:p14="http://schemas.microsoft.com/office/powerpoint/2010/main" val="42015002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519130"/>
          </a:xfrm>
        </p:spPr>
        <p:txBody>
          <a:bodyPr>
            <a:normAutofit fontScale="90000"/>
          </a:bodyPr>
          <a:lstStyle/>
          <a:p>
            <a:endParaRPr lang="en-IN" dirty="0"/>
          </a:p>
        </p:txBody>
      </p:sp>
      <p:sp>
        <p:nvSpPr>
          <p:cNvPr id="3" name="Content Placeholder 2"/>
          <p:cNvSpPr>
            <a:spLocks noGrp="1"/>
          </p:cNvSpPr>
          <p:nvPr>
            <p:ph idx="1"/>
          </p:nvPr>
        </p:nvSpPr>
        <p:spPr>
          <a:xfrm>
            <a:off x="838200" y="1034980"/>
            <a:ext cx="10515600" cy="5141983"/>
          </a:xfrm>
        </p:spPr>
        <p:txBody>
          <a:bodyPr/>
          <a:lstStyle/>
          <a:p>
            <a:r>
              <a:rPr lang="en-US" dirty="0"/>
              <a:t>In short, the discriminator’s job is to identify whether the generated sample is real or fake by comparing it with the original sample. The generator’s job is to fool the discriminator by generating samples that are close to the original sample.</a:t>
            </a:r>
          </a:p>
          <a:p>
            <a:r>
              <a:rPr lang="en-US" dirty="0"/>
              <a:t>The Generator and the Discriminator are both Neural Networks and they both run in competition with each other in the training phase. </a:t>
            </a:r>
          </a:p>
          <a:p>
            <a:r>
              <a:rPr lang="en-US" dirty="0"/>
              <a:t>The steps are repeated several times , and the Generator and Discriminator get better and better in their respective jobs after each repetition</a:t>
            </a:r>
            <a:endParaRPr lang="en-IN" dirty="0"/>
          </a:p>
          <a:p>
            <a:endParaRPr lang="en-IN" dirty="0"/>
          </a:p>
        </p:txBody>
      </p:sp>
    </p:spTree>
    <p:extLst>
      <p:ext uri="{BB962C8B-B14F-4D97-AF65-F5344CB8AC3E}">
        <p14:creationId xmlns:p14="http://schemas.microsoft.com/office/powerpoint/2010/main" val="8999431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589468"/>
          </a:xfrm>
        </p:spPr>
        <p:txBody>
          <a:bodyPr>
            <a:normAutofit fontScale="90000"/>
          </a:bodyPr>
          <a:lstStyle/>
          <a:p>
            <a:endParaRPr lang="en-IN" dirty="0"/>
          </a:p>
        </p:txBody>
      </p:sp>
      <p:sp>
        <p:nvSpPr>
          <p:cNvPr id="3" name="Content Placeholder 2"/>
          <p:cNvSpPr>
            <a:spLocks noGrp="1"/>
          </p:cNvSpPr>
          <p:nvPr>
            <p:ph idx="1"/>
          </p:nvPr>
        </p:nvSpPr>
        <p:spPr>
          <a:xfrm>
            <a:off x="838200" y="1085222"/>
            <a:ext cx="10515600" cy="5091741"/>
          </a:xfrm>
        </p:spPr>
        <p:txBody>
          <a:bodyPr>
            <a:normAutofit lnSpcReduction="10000"/>
          </a:bodyPr>
          <a:lstStyle/>
          <a:p>
            <a:pPr fontAlgn="base"/>
            <a:r>
              <a:rPr lang="en-US" dirty="0"/>
              <a:t>A random normal distribution is fed into the generator. The generator then outputs a random distribution, since it doesn’t have a reference point. </a:t>
            </a:r>
          </a:p>
          <a:p>
            <a:pPr fontAlgn="base"/>
            <a:r>
              <a:rPr lang="en-US" dirty="0"/>
              <a:t>Meanwhile, an actual sample, or ground truth, is fed into the discriminator. </a:t>
            </a:r>
          </a:p>
          <a:p>
            <a:pPr fontAlgn="base"/>
            <a:r>
              <a:rPr lang="en-US" dirty="0"/>
              <a:t>The discriminator learns the distribution of the actual sample. </a:t>
            </a:r>
          </a:p>
          <a:p>
            <a:pPr fontAlgn="base"/>
            <a:r>
              <a:rPr lang="en-US" dirty="0"/>
              <a:t>When the generated sample from the generator is fed into the discriminator, it evaluates the distribution. </a:t>
            </a:r>
          </a:p>
          <a:p>
            <a:pPr fontAlgn="base"/>
            <a:r>
              <a:rPr lang="en-US" dirty="0"/>
              <a:t>If the distribution of the generated sample is close to the original sample, then the discriminator outputs a value close to ‘1’ = real. </a:t>
            </a:r>
          </a:p>
          <a:p>
            <a:pPr fontAlgn="base"/>
            <a:r>
              <a:rPr lang="en-US" dirty="0"/>
              <a:t>If both the distribution doesn’t match or they aren’t even close to each other, then the discriminator outputs a value close to ‘0’ = fake. </a:t>
            </a:r>
          </a:p>
          <a:p>
            <a:pPr fontAlgn="base"/>
            <a:endParaRPr lang="en-US" dirty="0"/>
          </a:p>
          <a:p>
            <a:endParaRPr lang="en-IN" dirty="0"/>
          </a:p>
        </p:txBody>
      </p:sp>
    </p:spTree>
    <p:extLst>
      <p:ext uri="{BB962C8B-B14F-4D97-AF65-F5344CB8AC3E}">
        <p14:creationId xmlns:p14="http://schemas.microsoft.com/office/powerpoint/2010/main" val="39579214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r>
              <a:rPr lang="en-US" dirty="0"/>
              <a:t>The discriminator measures the distance between the distribution of the data generated and the distribution of the real data using a loss function. </a:t>
            </a:r>
          </a:p>
          <a:p>
            <a:r>
              <a:rPr lang="en-US" dirty="0"/>
              <a:t>Both the generator and the discriminator have their own loss functions. The generator tries to minimize the loss function while the discriminator tries to maximize.</a:t>
            </a:r>
            <a:endParaRPr lang="en-IN" dirty="0"/>
          </a:p>
          <a:p>
            <a:endParaRPr lang="en-IN" dirty="0"/>
          </a:p>
        </p:txBody>
      </p:sp>
    </p:spTree>
    <p:extLst>
      <p:ext uri="{BB962C8B-B14F-4D97-AF65-F5344CB8AC3E}">
        <p14:creationId xmlns:p14="http://schemas.microsoft.com/office/powerpoint/2010/main" val="35168001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428694"/>
          </a:xfrm>
        </p:spPr>
        <p:txBody>
          <a:bodyPr>
            <a:normAutofit fontScale="90000"/>
          </a:bodyPr>
          <a:lstStyle/>
          <a:p>
            <a:r>
              <a:rPr lang="en-IN" dirty="0"/>
              <a:t>Training the Discriminator</a:t>
            </a:r>
          </a:p>
        </p:txBody>
      </p:sp>
      <p:sp>
        <p:nvSpPr>
          <p:cNvPr id="3" name="Content Placeholder 2"/>
          <p:cNvSpPr>
            <a:spLocks noGrp="1"/>
          </p:cNvSpPr>
          <p:nvPr>
            <p:ph idx="1"/>
          </p:nvPr>
        </p:nvSpPr>
        <p:spPr>
          <a:xfrm>
            <a:off x="838200" y="884255"/>
            <a:ext cx="10515600" cy="5292708"/>
          </a:xfrm>
        </p:spPr>
        <p:txBody>
          <a:bodyPr/>
          <a:lstStyle/>
          <a:p>
            <a:pPr fontAlgn="base"/>
            <a:r>
              <a:rPr lang="en-US" sz="2400" b="1" dirty="0"/>
              <a:t>Part 1: When t</a:t>
            </a:r>
            <a:r>
              <a:rPr lang="en-US" sz="2400" dirty="0"/>
              <a:t>he Discriminator is trained, the Generator is idle. In this phase, the network is only forward propagated and no back-propagation is done. </a:t>
            </a:r>
          </a:p>
          <a:p>
            <a:pPr fontAlgn="base"/>
            <a:r>
              <a:rPr lang="en-US" sz="2400" dirty="0"/>
              <a:t>The Discriminator is trained on real data for n epochs, and checked if it can correctly predict them as real. </a:t>
            </a:r>
          </a:p>
          <a:p>
            <a:pPr fontAlgn="base"/>
            <a:r>
              <a:rPr lang="en-US" sz="2400" dirty="0"/>
              <a:t>Also, in this phase, the Discriminator is also trained on the fake generated data from the Generator and checked if it can correctly predict them as fake.</a:t>
            </a:r>
          </a:p>
          <a:p>
            <a:endParaRPr lang="en-IN" dirty="0"/>
          </a:p>
        </p:txBody>
      </p:sp>
      <p:pic>
        <p:nvPicPr>
          <p:cNvPr id="4" name="Picture 3"/>
          <p:cNvPicPr/>
          <p:nvPr/>
        </p:nvPicPr>
        <p:blipFill>
          <a:blip r:embed="rId3">
            <a:extLst>
              <a:ext uri="{28A0092B-C50C-407E-A947-70E740481C1C}">
                <a14:useLocalDpi xmlns:a14="http://schemas.microsoft.com/office/drawing/2010/main" val="0"/>
              </a:ext>
            </a:extLst>
          </a:blip>
          <a:srcRect/>
          <a:stretch>
            <a:fillRect/>
          </a:stretch>
        </p:blipFill>
        <p:spPr bwMode="auto">
          <a:xfrm>
            <a:off x="1959428" y="3296064"/>
            <a:ext cx="7626699" cy="3220085"/>
          </a:xfrm>
          <a:prstGeom prst="rect">
            <a:avLst/>
          </a:prstGeom>
          <a:noFill/>
          <a:ln>
            <a:noFill/>
          </a:ln>
        </p:spPr>
      </p:pic>
    </p:spTree>
    <p:extLst>
      <p:ext uri="{BB962C8B-B14F-4D97-AF65-F5344CB8AC3E}">
        <p14:creationId xmlns:p14="http://schemas.microsoft.com/office/powerpoint/2010/main" val="21736285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14793" y="0"/>
            <a:ext cx="11407515" cy="6580682"/>
          </a:xfrm>
        </p:spPr>
        <p:txBody>
          <a:bodyPr>
            <a:normAutofit/>
          </a:bodyPr>
          <a:lstStyle/>
          <a:p>
            <a:pPr marL="0" indent="0" fontAlgn="base">
              <a:buNone/>
            </a:pPr>
            <a:r>
              <a:rPr lang="en-US" dirty="0"/>
              <a:t>Training a GAN has two parts: </a:t>
            </a:r>
          </a:p>
          <a:p>
            <a:pPr fontAlgn="base"/>
            <a:r>
              <a:rPr lang="en-US" b="1" dirty="0"/>
              <a:t>Part 2: When t</a:t>
            </a:r>
            <a:r>
              <a:rPr lang="en-US" sz="2400" dirty="0"/>
              <a:t>he Generator is trained, the Discriminator is idle. </a:t>
            </a:r>
          </a:p>
          <a:p>
            <a:pPr fontAlgn="base"/>
            <a:r>
              <a:rPr lang="en-US" sz="2400" dirty="0"/>
              <a:t>After the Discriminator is trained by the generated fake data of the Generator, we can get its predictions and use these results for training the Generator and get better from the previous state to try and fool the Discriminator.</a:t>
            </a:r>
          </a:p>
          <a:p>
            <a:pPr fontAlgn="base"/>
            <a:r>
              <a:rPr lang="en-US" sz="2400" dirty="0"/>
              <a:t>The above method is repeated for a few epochs and then manually check the fake data if it seems genuine. If it seems acceptable, then the training is stopped, otherwise, its allowed to continue for few more epochs. </a:t>
            </a:r>
          </a:p>
          <a:p>
            <a:pPr fontAlgn="base"/>
            <a:endParaRPr lang="en-US" sz="2400" dirty="0"/>
          </a:p>
          <a:p>
            <a:endParaRPr lang="en-US" dirty="0"/>
          </a:p>
        </p:txBody>
      </p:sp>
      <p:pic>
        <p:nvPicPr>
          <p:cNvPr id="2" name="Picture 1"/>
          <p:cNvPicPr>
            <a:picLocks noChangeAspect="1"/>
          </p:cNvPicPr>
          <p:nvPr/>
        </p:nvPicPr>
        <p:blipFill>
          <a:blip r:embed="rId2"/>
          <a:stretch>
            <a:fillRect/>
          </a:stretch>
        </p:blipFill>
        <p:spPr>
          <a:xfrm>
            <a:off x="2460269" y="3290341"/>
            <a:ext cx="6849431" cy="3972479"/>
          </a:xfrm>
          <a:prstGeom prst="rect">
            <a:avLst/>
          </a:prstGeom>
        </p:spPr>
      </p:pic>
    </p:spTree>
    <p:extLst>
      <p:ext uri="{BB962C8B-B14F-4D97-AF65-F5344CB8AC3E}">
        <p14:creationId xmlns:p14="http://schemas.microsoft.com/office/powerpoint/2010/main" val="28606408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64760" y="512537"/>
            <a:ext cx="10832892" cy="369332"/>
          </a:xfrm>
          <a:prstGeom prst="rect">
            <a:avLst/>
          </a:prstGeom>
        </p:spPr>
        <p:txBody>
          <a:bodyPr wrap="square">
            <a:spAutoFit/>
          </a:bodyPr>
          <a:lstStyle/>
          <a:p>
            <a:r>
              <a:rPr lang="en-US" b="1" dirty="0"/>
              <a:t>Training &amp; Prediction of Generative Adversarial Networks (GANs)</a:t>
            </a:r>
            <a:endParaRPr lang="en-US" dirty="0"/>
          </a:p>
        </p:txBody>
      </p:sp>
      <p:pic>
        <p:nvPicPr>
          <p:cNvPr id="1026" name="Picture 2" descr="Training Generative Adversarial Network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4428" y="1748691"/>
            <a:ext cx="11022791" cy="42923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05259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5" descr="digits_tes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9220" y="1703785"/>
            <a:ext cx="7437438" cy="2251472"/>
          </a:xfrm>
          <a:prstGeom prst="rect">
            <a:avLst/>
          </a:prstGeom>
          <a:noFill/>
          <a:extLst>
            <a:ext uri="{909E8E84-426E-40DD-AFC4-6F175D3DCCD1}">
              <a14:hiddenFill xmlns:a14="http://schemas.microsoft.com/office/drawing/2010/main">
                <a:solidFill>
                  <a:srgbClr val="FFFFFF"/>
                </a:solidFill>
              </a14:hiddenFill>
            </a:ext>
          </a:extLst>
        </p:spPr>
      </p:pic>
      <p:sp>
        <p:nvSpPr>
          <p:cNvPr id="5" name="Text Box 6"/>
          <p:cNvSpPr txBox="1">
            <a:spLocks noChangeArrowheads="1"/>
          </p:cNvSpPr>
          <p:nvPr/>
        </p:nvSpPr>
        <p:spPr bwMode="auto">
          <a:xfrm>
            <a:off x="8586020" y="1595042"/>
            <a:ext cx="1619250" cy="24468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US" dirty="0">
                <a:solidFill>
                  <a:srgbClr val="3333CC"/>
                </a:solidFill>
              </a:rPr>
              <a:t>real              data</a:t>
            </a:r>
          </a:p>
          <a:p>
            <a:pPr>
              <a:spcBef>
                <a:spcPct val="50000"/>
              </a:spcBef>
            </a:pPr>
            <a:r>
              <a:rPr lang="en-US" dirty="0">
                <a:solidFill>
                  <a:srgbClr val="3333CC"/>
                </a:solidFill>
              </a:rPr>
              <a:t>30-D       deep auto</a:t>
            </a:r>
          </a:p>
          <a:p>
            <a:pPr>
              <a:spcBef>
                <a:spcPct val="50000"/>
              </a:spcBef>
            </a:pPr>
            <a:endParaRPr lang="en-US" dirty="0">
              <a:solidFill>
                <a:srgbClr val="3333CC"/>
              </a:solidFill>
            </a:endParaRPr>
          </a:p>
          <a:p>
            <a:pPr>
              <a:spcBef>
                <a:spcPct val="50000"/>
              </a:spcBef>
            </a:pPr>
            <a:r>
              <a:rPr lang="en-US" dirty="0">
                <a:solidFill>
                  <a:srgbClr val="3333CC"/>
                </a:solidFill>
              </a:rPr>
              <a:t>30-D         PCA</a:t>
            </a:r>
          </a:p>
        </p:txBody>
      </p:sp>
    </p:spTree>
    <p:extLst>
      <p:ext uri="{BB962C8B-B14F-4D97-AF65-F5344CB8AC3E}">
        <p14:creationId xmlns:p14="http://schemas.microsoft.com/office/powerpoint/2010/main" val="199438631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Different Types of Generative Adversarial Networks (</a:t>
            </a:r>
            <a:r>
              <a:rPr lang="en-US" dirty="0" smtClean="0"/>
              <a:t>GANs)</a:t>
            </a:r>
            <a:endParaRPr lang="en-IN" dirty="0"/>
          </a:p>
        </p:txBody>
      </p:sp>
      <p:sp>
        <p:nvSpPr>
          <p:cNvPr id="3" name="Content Placeholder 2"/>
          <p:cNvSpPr>
            <a:spLocks noGrp="1"/>
          </p:cNvSpPr>
          <p:nvPr>
            <p:ph idx="1"/>
          </p:nvPr>
        </p:nvSpPr>
        <p:spPr/>
        <p:txBody>
          <a:bodyPr>
            <a:normAutofit fontScale="92500" lnSpcReduction="20000"/>
          </a:bodyPr>
          <a:lstStyle/>
          <a:p>
            <a:r>
              <a:rPr lang="en-US" b="1" dirty="0"/>
              <a:t>1) DC GAN –</a:t>
            </a:r>
            <a:r>
              <a:rPr lang="en-US" dirty="0"/>
              <a:t> It is a Deep convolutional GAN. It is one of the most used, powerful, and successful types of GAN architecture. It is implemented with help of </a:t>
            </a:r>
            <a:r>
              <a:rPr lang="en-US" dirty="0" err="1"/>
              <a:t>ConvNets</a:t>
            </a:r>
            <a:r>
              <a:rPr lang="en-US" dirty="0"/>
              <a:t> in place of a Multi-layered perceptron. The </a:t>
            </a:r>
            <a:r>
              <a:rPr lang="en-US" dirty="0" err="1"/>
              <a:t>ConvNets</a:t>
            </a:r>
            <a:r>
              <a:rPr lang="en-US" dirty="0"/>
              <a:t> use a convolutional stride and are built without max pooling and layers in this network are not completely connected</a:t>
            </a:r>
            <a:r>
              <a:rPr lang="en-US" dirty="0" smtClean="0"/>
              <a:t>.</a:t>
            </a:r>
          </a:p>
          <a:p>
            <a:r>
              <a:rPr lang="en-US" b="1" dirty="0"/>
              <a:t>2) Conditional GAN and Unconditional GAN (CGAN) –</a:t>
            </a:r>
            <a:r>
              <a:rPr lang="en-US" dirty="0"/>
              <a:t> Conditional GAN is deep learning neural network in which some additional parameters are used. Labels are also put in inputs of Discriminator in order to help the discriminator to classify the input correctly and not easily full by the generator.</a:t>
            </a:r>
          </a:p>
          <a:p>
            <a:r>
              <a:rPr lang="en-US" b="1" dirty="0"/>
              <a:t>3) Least Square GAN(LSGAN) –</a:t>
            </a:r>
            <a:r>
              <a:rPr lang="en-US" dirty="0"/>
              <a:t> It is a type of GAN that adopts the least-square loss function for the discriminator. Minimizing the objective function of LSGAN results in minimizing the Pearson divergence</a:t>
            </a:r>
          </a:p>
          <a:p>
            <a:endParaRPr lang="en-IN" dirty="0"/>
          </a:p>
        </p:txBody>
      </p:sp>
    </p:spTree>
    <p:extLst>
      <p:ext uri="{BB962C8B-B14F-4D97-AF65-F5344CB8AC3E}">
        <p14:creationId xmlns:p14="http://schemas.microsoft.com/office/powerpoint/2010/main" val="371349837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79750" y="413746"/>
            <a:ext cx="11537429" cy="3970318"/>
          </a:xfrm>
          <a:prstGeom prst="rect">
            <a:avLst/>
          </a:prstGeom>
        </p:spPr>
        <p:txBody>
          <a:bodyPr wrap="square">
            <a:spAutoFit/>
          </a:bodyPr>
          <a:lstStyle/>
          <a:p>
            <a:r>
              <a:rPr lang="en-US" b="1" dirty="0"/>
              <a:t>4) </a:t>
            </a:r>
            <a:r>
              <a:rPr lang="en-US" b="1" dirty="0" err="1"/>
              <a:t>Auxilary</a:t>
            </a:r>
            <a:r>
              <a:rPr lang="en-US" b="1" dirty="0"/>
              <a:t> Classifier GAN(ACGAN) –</a:t>
            </a:r>
            <a:r>
              <a:rPr lang="en-US" dirty="0"/>
              <a:t> It is the same as CGAN and an advanced version of it. It says that the Discriminator should not only classify the image as real or fake but should also provide the source or class label of the input image</a:t>
            </a:r>
            <a:r>
              <a:rPr lang="en-US" dirty="0" smtClean="0"/>
              <a:t>.</a:t>
            </a:r>
          </a:p>
          <a:p>
            <a:endParaRPr lang="en-US" dirty="0"/>
          </a:p>
          <a:p>
            <a:r>
              <a:rPr lang="en-US" b="1" dirty="0"/>
              <a:t>5) Dual Video Discriminator GAN –</a:t>
            </a:r>
            <a:r>
              <a:rPr lang="en-US" dirty="0"/>
              <a:t> DVD-GAN is a generative adversarial network for video generation built upon the </a:t>
            </a:r>
            <a:r>
              <a:rPr lang="en-US" dirty="0" err="1"/>
              <a:t>BigGAN</a:t>
            </a:r>
            <a:r>
              <a:rPr lang="en-US" dirty="0"/>
              <a:t> architecture. DVD-GAN uses two discriminators: </a:t>
            </a:r>
            <a:r>
              <a:rPr lang="en-US" b="1" dirty="0"/>
              <a:t>a Spatial Discriminator and a Temporal Discriminator</a:t>
            </a:r>
            <a:r>
              <a:rPr lang="en-US" dirty="0" smtClean="0"/>
              <a:t>.</a:t>
            </a:r>
          </a:p>
          <a:p>
            <a:endParaRPr lang="en-US" dirty="0"/>
          </a:p>
          <a:p>
            <a:r>
              <a:rPr lang="en-US" b="1" dirty="0"/>
              <a:t>6) SRGAN – </a:t>
            </a:r>
            <a:r>
              <a:rPr lang="en-US" dirty="0"/>
              <a:t>Its main function is to transform low resolution to high resolution known as Domain Transformation</a:t>
            </a:r>
            <a:r>
              <a:rPr lang="en-US" dirty="0" smtClean="0"/>
              <a:t>.</a:t>
            </a:r>
          </a:p>
          <a:p>
            <a:endParaRPr lang="en-US" dirty="0"/>
          </a:p>
          <a:p>
            <a:r>
              <a:rPr lang="en-US" b="1" dirty="0"/>
              <a:t>7) Cycle GAN</a:t>
            </a:r>
            <a:endParaRPr lang="en-US" dirty="0"/>
          </a:p>
          <a:p>
            <a:r>
              <a:rPr lang="en-US" dirty="0"/>
              <a:t>It is released in 2017 which performs the task of Image Translation. Suppose we have trained it on a horse image dataset and we can translate it into zebra images</a:t>
            </a:r>
            <a:r>
              <a:rPr lang="en-US" dirty="0" smtClean="0"/>
              <a:t>.</a:t>
            </a:r>
          </a:p>
          <a:p>
            <a:endParaRPr lang="en-US" dirty="0"/>
          </a:p>
          <a:p>
            <a:r>
              <a:rPr lang="en-US" b="1" dirty="0"/>
              <a:t>8) Info GAN </a:t>
            </a:r>
            <a:r>
              <a:rPr lang="en-US" dirty="0"/>
              <a:t>– Advance version of GAN which is capable to learn to disentangle representation in an unsupervised learning approach.</a:t>
            </a:r>
          </a:p>
        </p:txBody>
      </p:sp>
    </p:spTree>
    <p:extLst>
      <p:ext uri="{BB962C8B-B14F-4D97-AF65-F5344CB8AC3E}">
        <p14:creationId xmlns:p14="http://schemas.microsoft.com/office/powerpoint/2010/main" val="23411242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98553" y="146725"/>
            <a:ext cx="11648607" cy="6373995"/>
          </a:xfrm>
        </p:spPr>
        <p:txBody>
          <a:bodyPr>
            <a:normAutofit/>
          </a:bodyPr>
          <a:lstStyle/>
          <a:p>
            <a:pPr marL="0" indent="0">
              <a:buNone/>
            </a:pPr>
            <a:endParaRPr lang="en-US" dirty="0"/>
          </a:p>
          <a:p>
            <a:r>
              <a:rPr lang="en-US" dirty="0"/>
              <a:t>The GANs are formulated as a </a:t>
            </a:r>
            <a:r>
              <a:rPr lang="en-US" dirty="0" err="1"/>
              <a:t>minimax</a:t>
            </a:r>
            <a:r>
              <a:rPr lang="en-US" dirty="0"/>
              <a:t> game, where the Discriminator is trying to maximize its reward </a:t>
            </a:r>
            <a:r>
              <a:rPr lang="en-US" b="1" dirty="0"/>
              <a:t>V(D, G)</a:t>
            </a:r>
            <a:r>
              <a:rPr lang="en-US" dirty="0"/>
              <a:t> and the Generator is trying to minimize the Discriminator’s reward or in other words, maximize its loss. </a:t>
            </a:r>
          </a:p>
          <a:p>
            <a:r>
              <a:rPr lang="en-US" dirty="0"/>
              <a:t>It can  be mathematically formulated as</a:t>
            </a:r>
          </a:p>
        </p:txBody>
      </p:sp>
      <p:pic>
        <p:nvPicPr>
          <p:cNvPr id="4" name="Content Placeholder 5"/>
          <p:cNvPicPr>
            <a:picLocks noChangeAspect="1"/>
          </p:cNvPicPr>
          <p:nvPr/>
        </p:nvPicPr>
        <p:blipFill rotWithShape="1">
          <a:blip r:embed="rId2"/>
          <a:srcRect l="36854" t="13562" r="35211" b="75440"/>
          <a:stretch/>
        </p:blipFill>
        <p:spPr>
          <a:xfrm>
            <a:off x="1393755" y="2795128"/>
            <a:ext cx="3102965" cy="659567"/>
          </a:xfrm>
          <a:prstGeom prst="rect">
            <a:avLst/>
          </a:prstGeom>
        </p:spPr>
      </p:pic>
      <p:pic>
        <p:nvPicPr>
          <p:cNvPr id="6" name="Picture 5"/>
          <p:cNvPicPr>
            <a:picLocks noChangeAspect="1"/>
          </p:cNvPicPr>
          <p:nvPr/>
        </p:nvPicPr>
        <p:blipFill rotWithShape="1">
          <a:blip r:embed="rId2"/>
          <a:srcRect l="7453" t="54648" r="2971" b="30269"/>
          <a:stretch/>
        </p:blipFill>
        <p:spPr>
          <a:xfrm>
            <a:off x="369758" y="4020842"/>
            <a:ext cx="7090347" cy="644577"/>
          </a:xfrm>
          <a:prstGeom prst="rect">
            <a:avLst/>
          </a:prstGeom>
        </p:spPr>
      </p:pic>
      <p:sp>
        <p:nvSpPr>
          <p:cNvPr id="7" name="Rectangle 6"/>
          <p:cNvSpPr/>
          <p:nvPr/>
        </p:nvSpPr>
        <p:spPr>
          <a:xfrm>
            <a:off x="7460105" y="3935397"/>
            <a:ext cx="6096000" cy="2585323"/>
          </a:xfrm>
          <a:prstGeom prst="rect">
            <a:avLst/>
          </a:prstGeom>
        </p:spPr>
        <p:txBody>
          <a:bodyPr>
            <a:spAutoFit/>
          </a:bodyPr>
          <a:lstStyle/>
          <a:p>
            <a:r>
              <a:rPr lang="en-US" dirty="0">
                <a:solidFill>
                  <a:srgbClr val="273239"/>
                </a:solidFill>
                <a:latin typeface="urw-din"/>
              </a:rPr>
              <a:t>where,</a:t>
            </a:r>
            <a:r>
              <a:rPr lang="en-US" dirty="0"/>
              <a:t/>
            </a:r>
            <a:br>
              <a:rPr lang="en-US" dirty="0"/>
            </a:br>
            <a:r>
              <a:rPr lang="en-US" dirty="0">
                <a:solidFill>
                  <a:srgbClr val="273239"/>
                </a:solidFill>
                <a:latin typeface="urw-din"/>
              </a:rPr>
              <a:t>G = Generator</a:t>
            </a:r>
            <a:r>
              <a:rPr lang="en-US" dirty="0"/>
              <a:t/>
            </a:r>
            <a:br>
              <a:rPr lang="en-US" dirty="0"/>
            </a:br>
            <a:r>
              <a:rPr lang="en-US" dirty="0">
                <a:solidFill>
                  <a:srgbClr val="273239"/>
                </a:solidFill>
                <a:latin typeface="urw-din"/>
              </a:rPr>
              <a:t>D = Discriminator</a:t>
            </a:r>
            <a:r>
              <a:rPr lang="en-US" dirty="0"/>
              <a:t/>
            </a:r>
            <a:br>
              <a:rPr lang="en-US" dirty="0"/>
            </a:br>
            <a:r>
              <a:rPr lang="en-US" dirty="0" err="1">
                <a:solidFill>
                  <a:srgbClr val="273239"/>
                </a:solidFill>
                <a:latin typeface="urw-din"/>
              </a:rPr>
              <a:t>Pdata</a:t>
            </a:r>
            <a:r>
              <a:rPr lang="en-US" dirty="0">
                <a:solidFill>
                  <a:srgbClr val="273239"/>
                </a:solidFill>
                <a:latin typeface="urw-din"/>
              </a:rPr>
              <a:t>(x) = distribution of real data</a:t>
            </a:r>
            <a:r>
              <a:rPr lang="en-US" dirty="0"/>
              <a:t/>
            </a:r>
            <a:br>
              <a:rPr lang="en-US" dirty="0"/>
            </a:br>
            <a:r>
              <a:rPr lang="en-US" dirty="0">
                <a:solidFill>
                  <a:srgbClr val="273239"/>
                </a:solidFill>
                <a:latin typeface="urw-din"/>
              </a:rPr>
              <a:t>P(z) = distribution of generator</a:t>
            </a:r>
            <a:r>
              <a:rPr lang="en-US" dirty="0"/>
              <a:t/>
            </a:r>
            <a:br>
              <a:rPr lang="en-US" dirty="0"/>
            </a:br>
            <a:r>
              <a:rPr lang="en-US" dirty="0">
                <a:solidFill>
                  <a:srgbClr val="273239"/>
                </a:solidFill>
                <a:latin typeface="urw-din"/>
              </a:rPr>
              <a:t>x = sample from </a:t>
            </a:r>
            <a:r>
              <a:rPr lang="en-US" dirty="0" err="1">
                <a:solidFill>
                  <a:srgbClr val="273239"/>
                </a:solidFill>
                <a:latin typeface="urw-din"/>
              </a:rPr>
              <a:t>Pdata</a:t>
            </a:r>
            <a:r>
              <a:rPr lang="en-US" dirty="0">
                <a:solidFill>
                  <a:srgbClr val="273239"/>
                </a:solidFill>
                <a:latin typeface="urw-din"/>
              </a:rPr>
              <a:t>(x)</a:t>
            </a:r>
            <a:r>
              <a:rPr lang="en-US" dirty="0"/>
              <a:t/>
            </a:r>
            <a:br>
              <a:rPr lang="en-US" dirty="0"/>
            </a:br>
            <a:r>
              <a:rPr lang="en-US" dirty="0">
                <a:solidFill>
                  <a:srgbClr val="273239"/>
                </a:solidFill>
                <a:latin typeface="urw-din"/>
              </a:rPr>
              <a:t>z = sample from P(z)</a:t>
            </a:r>
            <a:r>
              <a:rPr lang="en-US" dirty="0"/>
              <a:t/>
            </a:r>
            <a:br>
              <a:rPr lang="en-US" dirty="0"/>
            </a:br>
            <a:r>
              <a:rPr lang="en-US" dirty="0">
                <a:solidFill>
                  <a:srgbClr val="273239"/>
                </a:solidFill>
                <a:latin typeface="urw-din"/>
              </a:rPr>
              <a:t>D(x) = Discriminator network</a:t>
            </a:r>
            <a:r>
              <a:rPr lang="en-US" dirty="0"/>
              <a:t/>
            </a:r>
            <a:br>
              <a:rPr lang="en-US" dirty="0"/>
            </a:br>
            <a:r>
              <a:rPr lang="en-US" dirty="0">
                <a:solidFill>
                  <a:srgbClr val="273239"/>
                </a:solidFill>
                <a:latin typeface="urw-din"/>
              </a:rPr>
              <a:t>G(z) = Generator network</a:t>
            </a:r>
            <a:endParaRPr lang="en-US" dirty="0"/>
          </a:p>
        </p:txBody>
      </p:sp>
    </p:spTree>
    <p:extLst>
      <p:ext uri="{BB962C8B-B14F-4D97-AF65-F5344CB8AC3E}">
        <p14:creationId xmlns:p14="http://schemas.microsoft.com/office/powerpoint/2010/main" val="350450437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59633" y="675756"/>
            <a:ext cx="11237626" cy="3693319"/>
          </a:xfrm>
          <a:prstGeom prst="rect">
            <a:avLst/>
          </a:prstGeom>
        </p:spPr>
        <p:txBody>
          <a:bodyPr wrap="square">
            <a:spAutoFit/>
          </a:bodyPr>
          <a:lstStyle/>
          <a:p>
            <a:r>
              <a:rPr lang="en-US" b="1" dirty="0"/>
              <a:t>Challenges Faced by Generative Adversarial Networks (GANs)</a:t>
            </a:r>
          </a:p>
          <a:p>
            <a:r>
              <a:rPr lang="en-US" dirty="0"/>
              <a:t>The problem of stability between generator and discriminator. We do not want that discriminator should be too strict, we want to be </a:t>
            </a:r>
            <a:r>
              <a:rPr lang="en-US" dirty="0" smtClean="0"/>
              <a:t>lenient</a:t>
            </a:r>
          </a:p>
          <a:p>
            <a:endParaRPr lang="en-US" dirty="0"/>
          </a:p>
          <a:p>
            <a:r>
              <a:rPr lang="en-US" dirty="0"/>
              <a:t>Problem to determine the positioning of objects. suppose in a picture we have 3 horse and generator have created 6 eyes and 1 horse</a:t>
            </a:r>
            <a:r>
              <a:rPr lang="en-US" dirty="0" smtClean="0"/>
              <a:t>.</a:t>
            </a:r>
          </a:p>
          <a:p>
            <a:endParaRPr lang="en-US" dirty="0"/>
          </a:p>
          <a:p>
            <a:r>
              <a:rPr lang="en-US" dirty="0"/>
              <a:t>The problem in understanding the global objects – GANs do not understand the global structure or holistic structure which is similar to the problem of perspective. It means sometimes GAN generates an image that is unrealistic and cannot be </a:t>
            </a:r>
            <a:r>
              <a:rPr lang="en-US"/>
              <a:t>possible</a:t>
            </a:r>
            <a:r>
              <a:rPr lang="en-US" smtClean="0"/>
              <a:t>.</a:t>
            </a:r>
          </a:p>
          <a:p>
            <a:endParaRPr lang="en-US" dirty="0"/>
          </a:p>
          <a:p>
            <a:r>
              <a:rPr lang="en-US" dirty="0"/>
              <a:t>A problem in understanding the perspective – It cannot understand the 3-d images and if we train it on such types of images then it will fail to create 3-d images because today GANs are capable to work on 1-d images.</a:t>
            </a:r>
          </a:p>
        </p:txBody>
      </p:sp>
    </p:spTree>
    <p:extLst>
      <p:ext uri="{BB962C8B-B14F-4D97-AF65-F5344CB8AC3E}">
        <p14:creationId xmlns:p14="http://schemas.microsoft.com/office/powerpoint/2010/main" val="329970963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4" name="Content Placeholder 4"/>
          <p:cNvPicPr>
            <a:picLocks noChangeAspect="1"/>
          </p:cNvPicPr>
          <p:nvPr/>
        </p:nvPicPr>
        <p:blipFill>
          <a:blip r:embed="rId2"/>
          <a:stretch>
            <a:fillRect/>
          </a:stretch>
        </p:blipFill>
        <p:spPr>
          <a:xfrm>
            <a:off x="1281444" y="2416823"/>
            <a:ext cx="5024637" cy="2084829"/>
          </a:xfrm>
          <a:prstGeom prst="rect">
            <a:avLst/>
          </a:prstGeom>
        </p:spPr>
      </p:pic>
    </p:spTree>
    <p:extLst>
      <p:ext uri="{BB962C8B-B14F-4D97-AF65-F5344CB8AC3E}">
        <p14:creationId xmlns:p14="http://schemas.microsoft.com/office/powerpoint/2010/main" val="29803037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6" name="Picture 5"/>
          <p:cNvPicPr>
            <a:picLocks noChangeAspect="1"/>
          </p:cNvPicPr>
          <p:nvPr/>
        </p:nvPicPr>
        <p:blipFill>
          <a:blip r:embed="rId2"/>
          <a:stretch>
            <a:fillRect/>
          </a:stretch>
        </p:blipFill>
        <p:spPr>
          <a:xfrm>
            <a:off x="150724" y="365125"/>
            <a:ext cx="12342607" cy="6158184"/>
          </a:xfrm>
          <a:prstGeom prst="rect">
            <a:avLst/>
          </a:prstGeom>
        </p:spPr>
      </p:pic>
    </p:spTree>
    <p:extLst>
      <p:ext uri="{BB962C8B-B14F-4D97-AF65-F5344CB8AC3E}">
        <p14:creationId xmlns:p14="http://schemas.microsoft.com/office/powerpoint/2010/main" val="59274135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233930" y="254832"/>
            <a:ext cx="11724140" cy="5621312"/>
          </a:xfrm>
          <a:prstGeom prst="rect">
            <a:avLst/>
          </a:prstGeom>
        </p:spPr>
      </p:pic>
    </p:spTree>
    <p:extLst>
      <p:ext uri="{BB962C8B-B14F-4D97-AF65-F5344CB8AC3E}">
        <p14:creationId xmlns:p14="http://schemas.microsoft.com/office/powerpoint/2010/main" val="389214391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838200" y="629587"/>
            <a:ext cx="10796787" cy="5398560"/>
          </a:xfrm>
          <a:prstGeom prst="rect">
            <a:avLst/>
          </a:prstGeom>
        </p:spPr>
      </p:pic>
    </p:spTree>
    <p:extLst>
      <p:ext uri="{BB962C8B-B14F-4D97-AF65-F5344CB8AC3E}">
        <p14:creationId xmlns:p14="http://schemas.microsoft.com/office/powerpoint/2010/main" val="315742431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Face Swapping</a:t>
            </a:r>
          </a:p>
        </p:txBody>
      </p:sp>
      <p:pic>
        <p:nvPicPr>
          <p:cNvPr id="4" name="Content Placeholder 3"/>
          <p:cNvPicPr>
            <a:picLocks noGrp="1" noChangeAspect="1"/>
          </p:cNvPicPr>
          <p:nvPr>
            <p:ph idx="1"/>
          </p:nvPr>
        </p:nvPicPr>
        <p:blipFill>
          <a:blip r:embed="rId2"/>
          <a:stretch>
            <a:fillRect/>
          </a:stretch>
        </p:blipFill>
        <p:spPr>
          <a:xfrm>
            <a:off x="924449" y="1256044"/>
            <a:ext cx="10168932" cy="5416061"/>
          </a:xfrm>
          <a:prstGeom prst="rect">
            <a:avLst/>
          </a:prstGeom>
        </p:spPr>
      </p:pic>
    </p:spTree>
    <p:extLst>
      <p:ext uri="{BB962C8B-B14F-4D97-AF65-F5344CB8AC3E}">
        <p14:creationId xmlns:p14="http://schemas.microsoft.com/office/powerpoint/2010/main" val="357059252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Photo Editing</a:t>
            </a:r>
          </a:p>
        </p:txBody>
      </p:sp>
      <p:pic>
        <p:nvPicPr>
          <p:cNvPr id="4" name="Content Placeholder 3"/>
          <p:cNvPicPr>
            <a:picLocks noGrp="1" noChangeAspect="1"/>
          </p:cNvPicPr>
          <p:nvPr>
            <p:ph idx="1"/>
          </p:nvPr>
        </p:nvPicPr>
        <p:blipFill>
          <a:blip r:embed="rId2"/>
          <a:stretch>
            <a:fillRect/>
          </a:stretch>
        </p:blipFill>
        <p:spPr>
          <a:xfrm>
            <a:off x="1095270" y="1939332"/>
            <a:ext cx="10349803" cy="4170065"/>
          </a:xfrm>
          <a:prstGeom prst="rect">
            <a:avLst/>
          </a:prstGeom>
        </p:spPr>
      </p:pic>
    </p:spTree>
    <p:extLst>
      <p:ext uri="{BB962C8B-B14F-4D97-AF65-F5344CB8AC3E}">
        <p14:creationId xmlns:p14="http://schemas.microsoft.com/office/powerpoint/2010/main" val="22000485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4643" y="605228"/>
            <a:ext cx="7398478" cy="4161644"/>
          </a:xfrm>
          <a:prstGeom prst="rect">
            <a:avLst/>
          </a:prstGeom>
        </p:spPr>
      </p:pic>
    </p:spTree>
    <p:extLst>
      <p:ext uri="{BB962C8B-B14F-4D97-AF65-F5344CB8AC3E}">
        <p14:creationId xmlns:p14="http://schemas.microsoft.com/office/powerpoint/2010/main" val="81294596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Generate Photographs of human faces</a:t>
            </a:r>
          </a:p>
        </p:txBody>
      </p:sp>
      <p:pic>
        <p:nvPicPr>
          <p:cNvPr id="4" name="Content Placeholder 3"/>
          <p:cNvPicPr>
            <a:picLocks noGrp="1" noChangeAspect="1"/>
          </p:cNvPicPr>
          <p:nvPr>
            <p:ph idx="1"/>
          </p:nvPr>
        </p:nvPicPr>
        <p:blipFill>
          <a:blip r:embed="rId2"/>
          <a:stretch>
            <a:fillRect/>
          </a:stretch>
        </p:blipFill>
        <p:spPr>
          <a:xfrm>
            <a:off x="838200" y="1778558"/>
            <a:ext cx="10515600" cy="4692580"/>
          </a:xfrm>
          <a:prstGeom prst="rect">
            <a:avLst/>
          </a:prstGeom>
        </p:spPr>
      </p:pic>
    </p:spTree>
    <p:extLst>
      <p:ext uri="{BB962C8B-B14F-4D97-AF65-F5344CB8AC3E}">
        <p14:creationId xmlns:p14="http://schemas.microsoft.com/office/powerpoint/2010/main" val="413312790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182321"/>
          </a:xfrm>
        </p:spPr>
        <p:txBody>
          <a:bodyPr/>
          <a:lstStyle/>
          <a:p>
            <a:r>
              <a:rPr lang="en-IN" b="1" dirty="0"/>
              <a:t>Data Augmentation</a:t>
            </a:r>
          </a:p>
        </p:txBody>
      </p:sp>
      <p:pic>
        <p:nvPicPr>
          <p:cNvPr id="4" name="Content Placeholder 3"/>
          <p:cNvPicPr>
            <a:picLocks noGrp="1" noChangeAspect="1"/>
          </p:cNvPicPr>
          <p:nvPr>
            <p:ph idx="1"/>
          </p:nvPr>
        </p:nvPicPr>
        <p:blipFill>
          <a:blip r:embed="rId2"/>
          <a:stretch>
            <a:fillRect/>
          </a:stretch>
        </p:blipFill>
        <p:spPr>
          <a:xfrm>
            <a:off x="954593" y="1406770"/>
            <a:ext cx="9636369" cy="5114610"/>
          </a:xfrm>
          <a:prstGeom prst="rect">
            <a:avLst/>
          </a:prstGeom>
        </p:spPr>
      </p:pic>
    </p:spTree>
    <p:extLst>
      <p:ext uri="{BB962C8B-B14F-4D97-AF65-F5344CB8AC3E}">
        <p14:creationId xmlns:p14="http://schemas.microsoft.com/office/powerpoint/2010/main" val="153576374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84580"/>
          </a:xfrm>
        </p:spPr>
        <p:txBody>
          <a:bodyPr>
            <a:normAutofit fontScale="90000"/>
          </a:bodyPr>
          <a:lstStyle/>
          <a:p>
            <a:r>
              <a:rPr lang="en-US" i="1" dirty="0"/>
              <a:t>Boltzmann </a:t>
            </a:r>
            <a:r>
              <a:rPr lang="en-US" dirty="0"/>
              <a:t>Machine</a:t>
            </a:r>
          </a:p>
        </p:txBody>
      </p:sp>
      <p:sp>
        <p:nvSpPr>
          <p:cNvPr id="5" name="Content Placeholder 4"/>
          <p:cNvSpPr>
            <a:spLocks noGrp="1"/>
          </p:cNvSpPr>
          <p:nvPr>
            <p:ph idx="1"/>
          </p:nvPr>
        </p:nvSpPr>
        <p:spPr>
          <a:xfrm>
            <a:off x="314793" y="869430"/>
            <a:ext cx="11617377" cy="5827505"/>
          </a:xfrm>
        </p:spPr>
        <p:txBody>
          <a:bodyPr/>
          <a:lstStyle/>
          <a:p>
            <a:pPr algn="just"/>
            <a:r>
              <a:rPr lang="en-US" i="1" dirty="0"/>
              <a:t>Boltzmann </a:t>
            </a:r>
            <a:r>
              <a:rPr lang="en-US" dirty="0"/>
              <a:t>Machine</a:t>
            </a:r>
            <a:r>
              <a:rPr lang="en-US" i="1" dirty="0"/>
              <a:t> is a </a:t>
            </a:r>
            <a:r>
              <a:rPr lang="en-US" dirty="0"/>
              <a:t>generative unsupervised model, which involves learning a probability distribution from an original dataset and using it to make inferences about never before seen data.</a:t>
            </a:r>
          </a:p>
          <a:p>
            <a:pPr algn="just"/>
            <a:r>
              <a:rPr lang="en-US" i="1" dirty="0"/>
              <a:t>Boltzmann </a:t>
            </a:r>
            <a:r>
              <a:rPr lang="en-US" dirty="0"/>
              <a:t>Machine has an input layer (also referred to as the </a:t>
            </a:r>
            <a:r>
              <a:rPr lang="en-US" i="1" dirty="0"/>
              <a:t>visible layer</a:t>
            </a:r>
            <a:r>
              <a:rPr lang="en-US" dirty="0"/>
              <a:t>) and one or several hidden layers (also referred to as the </a:t>
            </a:r>
            <a:r>
              <a:rPr lang="en-US" i="1" dirty="0"/>
              <a:t>hidden layer</a:t>
            </a:r>
            <a:r>
              <a:rPr lang="en-US" dirty="0"/>
              <a:t>).</a:t>
            </a:r>
          </a:p>
          <a:p>
            <a:endParaRPr lang="en-US" dirty="0"/>
          </a:p>
        </p:txBody>
      </p:sp>
      <p:pic>
        <p:nvPicPr>
          <p:cNvPr id="2052" name="Picture 4" descr="https://miro.medium.com/max/1288/1*YTZo3rydalAJmXuDY4B4u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99168" y="3009899"/>
            <a:ext cx="6134100" cy="38481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947744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84813" y="539644"/>
            <a:ext cx="11632367" cy="6100997"/>
          </a:xfrm>
        </p:spPr>
        <p:txBody>
          <a:bodyPr>
            <a:normAutofit/>
          </a:bodyPr>
          <a:lstStyle/>
          <a:p>
            <a:pPr algn="just"/>
            <a:r>
              <a:rPr lang="en-US" dirty="0"/>
              <a:t>Boltzmann Machine uses neural networks with neurons that are connected not only to other neurons in other layers but also to neurons within the same layer.</a:t>
            </a:r>
          </a:p>
          <a:p>
            <a:pPr algn="just"/>
            <a:r>
              <a:rPr lang="en-US" dirty="0"/>
              <a:t>Everything is connected to everything. Connections are bidirectional, </a:t>
            </a:r>
            <a:r>
              <a:rPr lang="en-US" i="1" dirty="0"/>
              <a:t>visible </a:t>
            </a:r>
            <a:r>
              <a:rPr lang="en-US" dirty="0"/>
              <a:t>neurons connected to each other and </a:t>
            </a:r>
            <a:r>
              <a:rPr lang="en-US" i="1" dirty="0"/>
              <a:t>hidden </a:t>
            </a:r>
            <a:r>
              <a:rPr lang="en-US" dirty="0"/>
              <a:t>neurons also connected to each other</a:t>
            </a:r>
          </a:p>
          <a:p>
            <a:pPr algn="just"/>
            <a:r>
              <a:rPr lang="en-US" i="1" dirty="0"/>
              <a:t>Boltzmann Machine doesn’t expect input data, it generates data. </a:t>
            </a:r>
            <a:r>
              <a:rPr lang="en-US" dirty="0"/>
              <a:t>Neurons </a:t>
            </a:r>
            <a:r>
              <a:rPr lang="en-US" i="1" dirty="0"/>
              <a:t>generate information regardless they are hidden or visible.</a:t>
            </a:r>
            <a:endParaRPr lang="en-US" dirty="0"/>
          </a:p>
          <a:p>
            <a:pPr algn="just"/>
            <a:r>
              <a:rPr lang="en-US" i="1" dirty="0"/>
              <a:t>For Boltzmann Machine all n</a:t>
            </a:r>
            <a:r>
              <a:rPr lang="en-US" dirty="0"/>
              <a:t>eurons are the same, it doesn’t discriminate between </a:t>
            </a:r>
            <a:r>
              <a:rPr lang="en-US" i="1" dirty="0"/>
              <a:t>hidden </a:t>
            </a:r>
            <a:r>
              <a:rPr lang="en-US" dirty="0"/>
              <a:t>and </a:t>
            </a:r>
            <a:r>
              <a:rPr lang="en-US" i="1" dirty="0"/>
              <a:t>visible n</a:t>
            </a:r>
            <a:r>
              <a:rPr lang="en-US" dirty="0"/>
              <a:t>eurons.</a:t>
            </a:r>
          </a:p>
          <a:p>
            <a:pPr algn="just"/>
            <a:endParaRPr lang="en-US" dirty="0"/>
          </a:p>
        </p:txBody>
      </p:sp>
    </p:spTree>
    <p:extLst>
      <p:ext uri="{BB962C8B-B14F-4D97-AF65-F5344CB8AC3E}">
        <p14:creationId xmlns:p14="http://schemas.microsoft.com/office/powerpoint/2010/main" val="115840577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3952" y="1"/>
            <a:ext cx="10515600" cy="689548"/>
          </a:xfrm>
        </p:spPr>
        <p:txBody>
          <a:bodyPr>
            <a:normAutofit fontScale="90000"/>
          </a:bodyPr>
          <a:lstStyle/>
          <a:p>
            <a:r>
              <a:rPr lang="en-US" b="1" dirty="0">
                <a:solidFill>
                  <a:srgbClr val="FF0000"/>
                </a:solidFill>
              </a:rPr>
              <a:t>Restricted Boltzmann Machines</a:t>
            </a:r>
          </a:p>
        </p:txBody>
      </p:sp>
      <p:sp>
        <p:nvSpPr>
          <p:cNvPr id="3" name="Content Placeholder 2"/>
          <p:cNvSpPr>
            <a:spLocks noGrp="1"/>
          </p:cNvSpPr>
          <p:nvPr>
            <p:ph idx="1"/>
          </p:nvPr>
        </p:nvSpPr>
        <p:spPr>
          <a:xfrm>
            <a:off x="449705" y="839450"/>
            <a:ext cx="7899816" cy="5786202"/>
          </a:xfrm>
        </p:spPr>
        <p:txBody>
          <a:bodyPr>
            <a:normAutofit lnSpcReduction="10000"/>
          </a:bodyPr>
          <a:lstStyle/>
          <a:p>
            <a:r>
              <a:rPr lang="en-US" dirty="0"/>
              <a:t>RBMs are a two-layered artificial neural network with generative capabilities</a:t>
            </a:r>
          </a:p>
          <a:p>
            <a:r>
              <a:rPr lang="en-US" dirty="0"/>
              <a:t>RBMs were invented by Geoffrey Hinton and can be used for dimensionality reduction, classification, regression, collaborative filtering, feature learning, and topic modeling</a:t>
            </a:r>
          </a:p>
          <a:p>
            <a:pPr lvl="0"/>
            <a:r>
              <a:rPr lang="en-US" dirty="0"/>
              <a:t>RBMs are a special class of </a:t>
            </a:r>
            <a:r>
              <a:rPr lang="en-US" dirty="0">
                <a:hlinkClick r:id="rId2"/>
              </a:rPr>
              <a:t>Boltzmann Machines</a:t>
            </a:r>
            <a:r>
              <a:rPr lang="en-US" dirty="0"/>
              <a:t> and they are restricted in terms of the connections between the visible and the hidden units. </a:t>
            </a:r>
          </a:p>
          <a:p>
            <a:pPr lvl="0"/>
            <a:r>
              <a:rPr lang="en-US" dirty="0"/>
              <a:t>This means that every node in the visible layer is connected to every node in the hidden layer but no two nodes in the same group are connected to each other. </a:t>
            </a:r>
          </a:p>
          <a:p>
            <a:endParaRPr lang="en-US" dirty="0"/>
          </a:p>
        </p:txBody>
      </p:sp>
      <p:pic>
        <p:nvPicPr>
          <p:cNvPr id="4" name="Picture 3" descr="https://miro.medium.com/max/440/0*NIlk6vdcntq9gr_E.png"/>
          <p:cNvPicPr/>
          <p:nvPr/>
        </p:nvPicPr>
        <p:blipFill>
          <a:blip r:embed="rId3">
            <a:extLst>
              <a:ext uri="{28A0092B-C50C-407E-A947-70E740481C1C}">
                <a14:useLocalDpi xmlns:a14="http://schemas.microsoft.com/office/drawing/2010/main" val="0"/>
              </a:ext>
            </a:extLst>
          </a:blip>
          <a:srcRect/>
          <a:stretch>
            <a:fillRect/>
          </a:stretch>
        </p:blipFill>
        <p:spPr bwMode="auto">
          <a:xfrm>
            <a:off x="8349521" y="2443397"/>
            <a:ext cx="3842479" cy="3930478"/>
          </a:xfrm>
          <a:prstGeom prst="rect">
            <a:avLst/>
          </a:prstGeom>
          <a:noFill/>
          <a:ln>
            <a:noFill/>
          </a:ln>
        </p:spPr>
      </p:pic>
    </p:spTree>
    <p:extLst>
      <p:ext uri="{BB962C8B-B14F-4D97-AF65-F5344CB8AC3E}">
        <p14:creationId xmlns:p14="http://schemas.microsoft.com/office/powerpoint/2010/main" val="408173142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9921" y="217904"/>
            <a:ext cx="10515600" cy="294442"/>
          </a:xfrm>
        </p:spPr>
        <p:txBody>
          <a:bodyPr>
            <a:normAutofit fontScale="90000"/>
          </a:bodyPr>
          <a:lstStyle/>
          <a:p>
            <a:r>
              <a:rPr lang="en-US" dirty="0"/>
              <a:t>Training RBM</a:t>
            </a:r>
          </a:p>
        </p:txBody>
      </p:sp>
      <p:pic>
        <p:nvPicPr>
          <p:cNvPr id="4" name="Content Placeholder 3" descr="https://miro.medium.com/max/474/0*kS6GwHyoXxhGskK5.png"/>
          <p:cNvPicPr>
            <a:picLocks noGrp="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19921" y="850498"/>
            <a:ext cx="6599576" cy="3929856"/>
          </a:xfrm>
          <a:prstGeom prst="rect">
            <a:avLst/>
          </a:prstGeom>
          <a:noFill/>
          <a:ln>
            <a:noFill/>
          </a:ln>
        </p:spPr>
      </p:pic>
      <p:sp>
        <p:nvSpPr>
          <p:cNvPr id="5" name="Rectangle 4"/>
          <p:cNvSpPr/>
          <p:nvPr/>
        </p:nvSpPr>
        <p:spPr>
          <a:xfrm>
            <a:off x="6610662" y="1731988"/>
            <a:ext cx="5581338" cy="2166875"/>
          </a:xfrm>
          <a:prstGeom prst="rect">
            <a:avLst/>
          </a:prstGeom>
        </p:spPr>
        <p:txBody>
          <a:bodyPr wrap="square">
            <a:spAutoFit/>
          </a:bodyPr>
          <a:lstStyle/>
          <a:p>
            <a:pPr marL="342900" marR="0" lvl="0" indent="-342900" algn="just">
              <a:lnSpc>
                <a:spcPct val="107000"/>
              </a:lnSpc>
              <a:spcBef>
                <a:spcPts val="0"/>
              </a:spcBef>
              <a:spcAft>
                <a:spcPts val="0"/>
              </a:spcAft>
              <a:buFont typeface="Symbol" panose="05050102010706020507" pitchFamily="18" charset="2"/>
              <a:buChar char=""/>
            </a:pPr>
            <a:r>
              <a:rPr lang="en-US" spc="-5" dirty="0">
                <a:solidFill>
                  <a:srgbClr val="292929"/>
                </a:solidFill>
                <a:latin typeface="Georgia" panose="02040502050405020303" pitchFamily="18" charset="0"/>
                <a:ea typeface="Calibri" panose="020F0502020204030204" pitchFamily="34" charset="0"/>
                <a:cs typeface="Times New Roman" panose="02020603050405020304" pitchFamily="18" charset="0"/>
              </a:rPr>
              <a:t>The above image shows the first step in training an RBM with multiple inputs.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07000"/>
              </a:lnSpc>
              <a:spcBef>
                <a:spcPts val="0"/>
              </a:spcBef>
              <a:spcAft>
                <a:spcPts val="0"/>
              </a:spcAft>
              <a:buFont typeface="Symbol" panose="05050102010706020507" pitchFamily="18" charset="2"/>
              <a:buChar char=""/>
            </a:pPr>
            <a:r>
              <a:rPr lang="en-US" spc="-5" dirty="0">
                <a:solidFill>
                  <a:srgbClr val="292929"/>
                </a:solidFill>
                <a:latin typeface="Georgia" panose="02040502050405020303" pitchFamily="18" charset="0"/>
                <a:ea typeface="Calibri" panose="020F0502020204030204" pitchFamily="34" charset="0"/>
                <a:cs typeface="Times New Roman" panose="02020603050405020304" pitchFamily="18" charset="0"/>
              </a:rPr>
              <a:t>The inputs are multiplied by the weights and then added to the bias.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07000"/>
              </a:lnSpc>
              <a:spcBef>
                <a:spcPts val="0"/>
              </a:spcBef>
              <a:spcAft>
                <a:spcPts val="800"/>
              </a:spcAft>
              <a:buFont typeface="Symbol" panose="05050102010706020507" pitchFamily="18" charset="2"/>
              <a:buChar char=""/>
            </a:pPr>
            <a:r>
              <a:rPr lang="en-US" spc="-5" dirty="0">
                <a:solidFill>
                  <a:srgbClr val="292929"/>
                </a:solidFill>
                <a:latin typeface="Georgia" panose="02040502050405020303" pitchFamily="18" charset="0"/>
                <a:ea typeface="Calibri" panose="020F0502020204030204" pitchFamily="34" charset="0"/>
                <a:cs typeface="Times New Roman" panose="02020603050405020304" pitchFamily="18" charset="0"/>
              </a:rPr>
              <a:t>The result is then passed through a sigmoid activation function and the output determines if the hidden state gets activated or not.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 name="Rectangle 7"/>
          <p:cNvSpPr/>
          <p:nvPr/>
        </p:nvSpPr>
        <p:spPr>
          <a:xfrm>
            <a:off x="449705" y="4780354"/>
            <a:ext cx="11332564" cy="1477328"/>
          </a:xfrm>
          <a:prstGeom prst="rect">
            <a:avLst/>
          </a:prstGeom>
        </p:spPr>
        <p:txBody>
          <a:bodyPr wrap="square">
            <a:spAutoFit/>
          </a:bodyPr>
          <a:lstStyle/>
          <a:p>
            <a:r>
              <a:rPr lang="en-US" dirty="0"/>
              <a:t>•	So the equation that we get in this step would be, </a:t>
            </a:r>
          </a:p>
          <a:p>
            <a:r>
              <a:rPr lang="en-US" dirty="0"/>
              <a:t> </a:t>
            </a:r>
          </a:p>
          <a:p>
            <a:r>
              <a:rPr lang="en-US" dirty="0"/>
              <a:t>•	where h(1) and v(0) are the corresponding vectors (column matrices) for the hidden and the visible layers with the superscript as the iteration (v(0) means the input that we provide to the network) and a is the hidden layer bias vector</a:t>
            </a:r>
          </a:p>
        </p:txBody>
      </p:sp>
      <p:pic>
        <p:nvPicPr>
          <p:cNvPr id="10" name="Picture 9" descr="https://miro.medium.com/max/484/1*gW9N4ECcL1Cm33MeVKFpug.png"/>
          <p:cNvPicPr/>
          <p:nvPr/>
        </p:nvPicPr>
        <p:blipFill>
          <a:blip r:embed="rId4">
            <a:extLst>
              <a:ext uri="{28A0092B-C50C-407E-A947-70E740481C1C}">
                <a14:useLocalDpi xmlns:a14="http://schemas.microsoft.com/office/drawing/2010/main" val="0"/>
              </a:ext>
            </a:extLst>
          </a:blip>
          <a:srcRect/>
          <a:stretch>
            <a:fillRect/>
          </a:stretch>
        </p:blipFill>
        <p:spPr bwMode="auto">
          <a:xfrm>
            <a:off x="6115987" y="4780353"/>
            <a:ext cx="2819400" cy="548640"/>
          </a:xfrm>
          <a:prstGeom prst="rect">
            <a:avLst/>
          </a:prstGeom>
          <a:noFill/>
          <a:ln>
            <a:noFill/>
          </a:ln>
        </p:spPr>
      </p:pic>
    </p:spTree>
    <p:extLst>
      <p:ext uri="{BB962C8B-B14F-4D97-AF65-F5344CB8AC3E}">
        <p14:creationId xmlns:p14="http://schemas.microsoft.com/office/powerpoint/2010/main" val="36033446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https://miro.medium.com/max/581/0*nvAGV7lyxyKEYlG1.png"/>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39843" y="119920"/>
            <a:ext cx="8979108" cy="5306519"/>
          </a:xfrm>
          <a:prstGeom prst="rect">
            <a:avLst/>
          </a:prstGeom>
          <a:noFill/>
          <a:ln>
            <a:noFill/>
          </a:ln>
        </p:spPr>
      </p:pic>
      <p:sp>
        <p:nvSpPr>
          <p:cNvPr id="5" name="Rectangle 4"/>
          <p:cNvSpPr/>
          <p:nvPr/>
        </p:nvSpPr>
        <p:spPr>
          <a:xfrm>
            <a:off x="409730" y="5671644"/>
            <a:ext cx="11327567" cy="646331"/>
          </a:xfrm>
          <a:prstGeom prst="rect">
            <a:avLst/>
          </a:prstGeom>
        </p:spPr>
        <p:txBody>
          <a:bodyPr wrap="square">
            <a:spAutoFit/>
          </a:bodyPr>
          <a:lstStyle/>
          <a:p>
            <a:r>
              <a:rPr lang="en-US" spc="-5" dirty="0">
                <a:solidFill>
                  <a:srgbClr val="292929"/>
                </a:solidFill>
                <a:latin typeface="Georgia" panose="02040502050405020303" pitchFamily="18" charset="0"/>
                <a:ea typeface="Calibri" panose="020F0502020204030204" pitchFamily="34" charset="0"/>
                <a:cs typeface="Times New Roman" panose="02020603050405020304" pitchFamily="18" charset="0"/>
              </a:rPr>
              <a:t>Now this image shows the reverse phase or the </a:t>
            </a:r>
            <a:r>
              <a:rPr lang="en-US" b="1" spc="-5" dirty="0">
                <a:solidFill>
                  <a:srgbClr val="292929"/>
                </a:solidFill>
                <a:latin typeface="Georgia" panose="02040502050405020303" pitchFamily="18" charset="0"/>
                <a:ea typeface="Calibri" panose="020F0502020204030204" pitchFamily="34" charset="0"/>
                <a:cs typeface="Times New Roman" panose="02020603050405020304" pitchFamily="18" charset="0"/>
              </a:rPr>
              <a:t>reconstruction</a:t>
            </a:r>
            <a:r>
              <a:rPr lang="en-US" spc="-5" dirty="0">
                <a:solidFill>
                  <a:srgbClr val="292929"/>
                </a:solidFill>
                <a:latin typeface="Georgia" panose="02040502050405020303" pitchFamily="18" charset="0"/>
                <a:ea typeface="Calibri" panose="020F0502020204030204" pitchFamily="34" charset="0"/>
                <a:cs typeface="Times New Roman" panose="02020603050405020304" pitchFamily="18" charset="0"/>
              </a:rPr>
              <a:t> phase. It is similar to the first pass but in the opposite direction.</a:t>
            </a:r>
            <a:endParaRPr lang="en-US" dirty="0"/>
          </a:p>
        </p:txBody>
      </p:sp>
    </p:spTree>
    <p:extLst>
      <p:ext uri="{BB962C8B-B14F-4D97-AF65-F5344CB8AC3E}">
        <p14:creationId xmlns:p14="http://schemas.microsoft.com/office/powerpoint/2010/main" val="199115591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3663" y="200233"/>
            <a:ext cx="10515600" cy="219491"/>
          </a:xfrm>
        </p:spPr>
        <p:txBody>
          <a:bodyPr>
            <a:normAutofit fontScale="90000"/>
          </a:bodyPr>
          <a:lstStyle/>
          <a:p>
            <a:r>
              <a:rPr lang="en-US" dirty="0"/>
              <a:t>The learning process</a:t>
            </a:r>
          </a:p>
        </p:txBody>
      </p:sp>
      <p:sp>
        <p:nvSpPr>
          <p:cNvPr id="3" name="Content Placeholder 2"/>
          <p:cNvSpPr>
            <a:spLocks noGrp="1"/>
          </p:cNvSpPr>
          <p:nvPr>
            <p:ph idx="1"/>
          </p:nvPr>
        </p:nvSpPr>
        <p:spPr>
          <a:xfrm>
            <a:off x="239843" y="554636"/>
            <a:ext cx="11737298" cy="6115987"/>
          </a:xfrm>
        </p:spPr>
        <p:txBody>
          <a:bodyPr>
            <a:normAutofit lnSpcReduction="10000"/>
          </a:bodyPr>
          <a:lstStyle/>
          <a:p>
            <a:r>
              <a:rPr lang="en-US" dirty="0"/>
              <a:t>Now, the difference v(0)-v(1) can be considered as the reconstruction error that we need to reduce in subsequent steps of the training process. </a:t>
            </a:r>
          </a:p>
          <a:p>
            <a:r>
              <a:rPr lang="en-US" dirty="0"/>
              <a:t>So the weights are adjusted in each iteration so as to minimize this error and this is what the learning process essentially is. </a:t>
            </a:r>
          </a:p>
          <a:p>
            <a:r>
              <a:rPr lang="en-US" dirty="0"/>
              <a:t>In the forward pass, we are calculating the probability of output h(1) given the input v(0) and the weights W denoted by:</a:t>
            </a:r>
          </a:p>
          <a:p>
            <a:pPr marL="0" indent="0">
              <a:buNone/>
            </a:pPr>
            <a:endParaRPr lang="en-US" dirty="0"/>
          </a:p>
          <a:p>
            <a:r>
              <a:rPr lang="en-US" dirty="0"/>
              <a:t>and in the backward pass, while reconstructing the input, we are calculating the probability of output v(1) given the input h(1) and the weights W denoted by: </a:t>
            </a:r>
          </a:p>
          <a:p>
            <a:pPr marL="0" indent="0">
              <a:buNone/>
            </a:pPr>
            <a:endParaRPr lang="en-US" dirty="0"/>
          </a:p>
          <a:p>
            <a:r>
              <a:rPr lang="en-US" dirty="0"/>
              <a:t>The weights used in both the forward and the backward pass are the same. Together, these two conditional probabilities lead us to the joint distribution of inputs and the activations:</a:t>
            </a:r>
          </a:p>
          <a:p>
            <a:pPr marL="0" indent="0">
              <a:buNone/>
            </a:pPr>
            <a:endParaRPr lang="en-US" dirty="0"/>
          </a:p>
          <a:p>
            <a:endParaRPr lang="en-US" dirty="0"/>
          </a:p>
        </p:txBody>
      </p:sp>
      <p:pic>
        <p:nvPicPr>
          <p:cNvPr id="11" name="Picture 10" descr="https://miro.medium.com/max/426/1*lg7uAxL5NfHLadD3D1_o2A.png"/>
          <p:cNvPicPr/>
          <p:nvPr/>
        </p:nvPicPr>
        <p:blipFill>
          <a:blip r:embed="rId2">
            <a:extLst>
              <a:ext uri="{28A0092B-C50C-407E-A947-70E740481C1C}">
                <a14:useLocalDpi xmlns:a14="http://schemas.microsoft.com/office/drawing/2010/main" val="0"/>
              </a:ext>
            </a:extLst>
          </a:blip>
          <a:srcRect/>
          <a:stretch>
            <a:fillRect/>
          </a:stretch>
        </p:blipFill>
        <p:spPr bwMode="auto">
          <a:xfrm>
            <a:off x="7001733" y="2623280"/>
            <a:ext cx="2352129" cy="701340"/>
          </a:xfrm>
          <a:prstGeom prst="rect">
            <a:avLst/>
          </a:prstGeom>
          <a:noFill/>
          <a:ln>
            <a:noFill/>
          </a:ln>
        </p:spPr>
      </p:pic>
      <p:pic>
        <p:nvPicPr>
          <p:cNvPr id="12" name="Picture 11" descr="https://miro.medium.com/max/450/1*WQzQH_vGgEg6kTKPsGUeGw.png"/>
          <p:cNvPicPr/>
          <p:nvPr/>
        </p:nvPicPr>
        <p:blipFill>
          <a:blip r:embed="rId3">
            <a:extLst>
              <a:ext uri="{28A0092B-C50C-407E-A947-70E740481C1C}">
                <a14:useLocalDpi xmlns:a14="http://schemas.microsoft.com/office/drawing/2010/main" val="0"/>
              </a:ext>
            </a:extLst>
          </a:blip>
          <a:srcRect/>
          <a:stretch>
            <a:fillRect/>
          </a:stretch>
        </p:blipFill>
        <p:spPr bwMode="auto">
          <a:xfrm>
            <a:off x="1227610" y="4122295"/>
            <a:ext cx="2691401" cy="881155"/>
          </a:xfrm>
          <a:prstGeom prst="rect">
            <a:avLst/>
          </a:prstGeom>
          <a:noFill/>
          <a:ln>
            <a:noFill/>
          </a:ln>
        </p:spPr>
      </p:pic>
      <p:pic>
        <p:nvPicPr>
          <p:cNvPr id="13" name="Picture 12" descr="https://miro.medium.com/max/296/1*57FP6iTIfPuo-I6BnNBlyQ.png"/>
          <p:cNvPicPr/>
          <p:nvPr/>
        </p:nvPicPr>
        <p:blipFill>
          <a:blip r:embed="rId4">
            <a:extLst>
              <a:ext uri="{28A0092B-C50C-407E-A947-70E740481C1C}">
                <a14:useLocalDpi xmlns:a14="http://schemas.microsoft.com/office/drawing/2010/main" val="0"/>
              </a:ext>
            </a:extLst>
          </a:blip>
          <a:srcRect/>
          <a:stretch>
            <a:fillRect/>
          </a:stretch>
        </p:blipFill>
        <p:spPr bwMode="auto">
          <a:xfrm>
            <a:off x="5263156" y="5850364"/>
            <a:ext cx="2171965" cy="595405"/>
          </a:xfrm>
          <a:prstGeom prst="rect">
            <a:avLst/>
          </a:prstGeom>
          <a:noFill/>
          <a:ln>
            <a:noFill/>
          </a:ln>
        </p:spPr>
      </p:pic>
    </p:spTree>
    <p:extLst>
      <p:ext uri="{BB962C8B-B14F-4D97-AF65-F5344CB8AC3E}">
        <p14:creationId xmlns:p14="http://schemas.microsoft.com/office/powerpoint/2010/main" val="12764578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659807"/>
          </a:xfrm>
        </p:spPr>
        <p:txBody>
          <a:bodyPr>
            <a:normAutofit fontScale="90000"/>
          </a:bodyPr>
          <a:lstStyle/>
          <a:p>
            <a:r>
              <a:rPr lang="en-IN" dirty="0"/>
              <a:t>Introduction</a:t>
            </a:r>
          </a:p>
        </p:txBody>
      </p:sp>
      <p:sp>
        <p:nvSpPr>
          <p:cNvPr id="3" name="Content Placeholder 2"/>
          <p:cNvSpPr>
            <a:spLocks noGrp="1"/>
          </p:cNvSpPr>
          <p:nvPr>
            <p:ph idx="1"/>
          </p:nvPr>
        </p:nvSpPr>
        <p:spPr>
          <a:xfrm>
            <a:off x="838200" y="1024932"/>
            <a:ext cx="10515600" cy="5152031"/>
          </a:xfrm>
        </p:spPr>
        <p:txBody>
          <a:bodyPr/>
          <a:lstStyle/>
          <a:p>
            <a:r>
              <a:rPr lang="en-US" dirty="0"/>
              <a:t>To build an </a:t>
            </a:r>
            <a:r>
              <a:rPr lang="en-US" dirty="0" err="1"/>
              <a:t>autoencoder</a:t>
            </a:r>
            <a:r>
              <a:rPr lang="en-US" dirty="0"/>
              <a:t> we need 3 things: an encoding method, decoding method, and a loss function to compare the output with the target.</a:t>
            </a:r>
          </a:p>
          <a:p>
            <a:r>
              <a:rPr lang="en-US" dirty="0" err="1"/>
              <a:t>Autoencoders</a:t>
            </a:r>
            <a:r>
              <a:rPr lang="en-US" dirty="0"/>
              <a:t> are mainly a dimensionality reduction (or compression) algorithm with a couple of important properties: </a:t>
            </a:r>
          </a:p>
          <a:p>
            <a:pPr lvl="1" algn="just"/>
            <a:r>
              <a:rPr lang="en-US" b="1" dirty="0"/>
              <a:t>Data-specific</a:t>
            </a:r>
            <a:r>
              <a:rPr lang="en-US" dirty="0"/>
              <a:t>: </a:t>
            </a:r>
            <a:r>
              <a:rPr lang="en-US" dirty="0" err="1"/>
              <a:t>Autoencoders</a:t>
            </a:r>
            <a:r>
              <a:rPr lang="en-US" dirty="0"/>
              <a:t> are only able to </a:t>
            </a:r>
            <a:r>
              <a:rPr lang="en-US" dirty="0" err="1"/>
              <a:t>meaningfuly</a:t>
            </a:r>
            <a:r>
              <a:rPr lang="en-US" dirty="0"/>
              <a:t> compress data similar to what they have been trained on. Since they learn features specific for the given training data, they are different than a standard data compression algorithm like </a:t>
            </a:r>
            <a:r>
              <a:rPr lang="en-US" dirty="0" err="1"/>
              <a:t>gzip</a:t>
            </a:r>
            <a:r>
              <a:rPr lang="en-US" dirty="0"/>
              <a:t>. So we can’t expect an </a:t>
            </a:r>
            <a:r>
              <a:rPr lang="en-US" dirty="0" err="1"/>
              <a:t>autoencoder</a:t>
            </a:r>
            <a:r>
              <a:rPr lang="en-US" dirty="0"/>
              <a:t> trained on handwritten digits to compress landscape photos.</a:t>
            </a:r>
          </a:p>
          <a:p>
            <a:pPr lvl="1" algn="just"/>
            <a:r>
              <a:rPr lang="en-US" b="1" dirty="0" err="1"/>
              <a:t>Lossy</a:t>
            </a:r>
            <a:r>
              <a:rPr lang="en-US" b="1" dirty="0"/>
              <a:t>: </a:t>
            </a:r>
            <a:r>
              <a:rPr lang="en-US" dirty="0"/>
              <a:t>The output of the </a:t>
            </a:r>
            <a:r>
              <a:rPr lang="en-US" dirty="0" err="1"/>
              <a:t>autoencoder</a:t>
            </a:r>
            <a:r>
              <a:rPr lang="en-US" dirty="0"/>
              <a:t> will not be exactly the same as the input, it will be a close but degraded representation. If you want lossless compression they are not the way to go. </a:t>
            </a:r>
            <a:endParaRPr lang="en-IN" dirty="0"/>
          </a:p>
        </p:txBody>
      </p:sp>
    </p:spTree>
    <p:extLst>
      <p:ext uri="{BB962C8B-B14F-4D97-AF65-F5344CB8AC3E}">
        <p14:creationId xmlns:p14="http://schemas.microsoft.com/office/powerpoint/2010/main" val="214651436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659807"/>
          </a:xfrm>
        </p:spPr>
        <p:txBody>
          <a:bodyPr>
            <a:normAutofit fontScale="90000"/>
          </a:bodyPr>
          <a:lstStyle/>
          <a:p>
            <a:r>
              <a:rPr lang="en-IN" dirty="0"/>
              <a:t>Introduction</a:t>
            </a:r>
          </a:p>
        </p:txBody>
      </p:sp>
      <p:sp>
        <p:nvSpPr>
          <p:cNvPr id="3" name="Content Placeholder 2"/>
          <p:cNvSpPr>
            <a:spLocks noGrp="1"/>
          </p:cNvSpPr>
          <p:nvPr>
            <p:ph idx="1"/>
          </p:nvPr>
        </p:nvSpPr>
        <p:spPr>
          <a:xfrm>
            <a:off x="838200" y="1024932"/>
            <a:ext cx="10515600" cy="5152031"/>
          </a:xfrm>
        </p:spPr>
        <p:txBody>
          <a:bodyPr/>
          <a:lstStyle/>
          <a:p>
            <a:pPr lvl="1" algn="just"/>
            <a:r>
              <a:rPr lang="en-US" b="1" dirty="0"/>
              <a:t>Unsupervised:</a:t>
            </a:r>
            <a:r>
              <a:rPr lang="en-US" dirty="0"/>
              <a:t> To train an </a:t>
            </a:r>
            <a:r>
              <a:rPr lang="en-US" dirty="0" err="1"/>
              <a:t>autoencoder</a:t>
            </a:r>
            <a:r>
              <a:rPr lang="en-US" dirty="0"/>
              <a:t>, just throw the raw input data at it. </a:t>
            </a:r>
            <a:r>
              <a:rPr lang="en-US" dirty="0" err="1"/>
              <a:t>Autoencoders</a:t>
            </a:r>
            <a:r>
              <a:rPr lang="en-US" dirty="0"/>
              <a:t> are considered an unsupervised learning technique since they don’t need explicit labels to train on. But to be more precise they are self-supervised because they generate their own labels from the training data.</a:t>
            </a:r>
          </a:p>
          <a:p>
            <a:pPr algn="just"/>
            <a:endParaRPr lang="en-IN" dirty="0"/>
          </a:p>
        </p:txBody>
      </p:sp>
    </p:spTree>
    <p:extLst>
      <p:ext uri="{BB962C8B-B14F-4D97-AF65-F5344CB8AC3E}">
        <p14:creationId xmlns:p14="http://schemas.microsoft.com/office/powerpoint/2010/main" val="369371903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408598"/>
          </a:xfrm>
        </p:spPr>
        <p:txBody>
          <a:bodyPr>
            <a:normAutofit fontScale="90000"/>
          </a:bodyPr>
          <a:lstStyle/>
          <a:p>
            <a:r>
              <a:rPr lang="en-IN" dirty="0"/>
              <a:t>2. Architecture</a:t>
            </a:r>
          </a:p>
        </p:txBody>
      </p:sp>
      <p:sp>
        <p:nvSpPr>
          <p:cNvPr id="3" name="Content Placeholder 2"/>
          <p:cNvSpPr>
            <a:spLocks noGrp="1"/>
          </p:cNvSpPr>
          <p:nvPr>
            <p:ph idx="1"/>
          </p:nvPr>
        </p:nvSpPr>
        <p:spPr>
          <a:xfrm>
            <a:off x="838200" y="904352"/>
            <a:ext cx="10515600" cy="5272611"/>
          </a:xfrm>
        </p:spPr>
        <p:txBody>
          <a:bodyPr/>
          <a:lstStyle/>
          <a:p>
            <a:r>
              <a:rPr lang="en-US" dirty="0"/>
              <a:t>Both the encoder and decoder are fully-connected feedforward neural networks </a:t>
            </a:r>
          </a:p>
          <a:p>
            <a:r>
              <a:rPr lang="en-US" dirty="0"/>
              <a:t>Code is a single layer of an ANN with the dimensionality of our choice.</a:t>
            </a:r>
          </a:p>
          <a:p>
            <a:r>
              <a:rPr lang="en-US" dirty="0"/>
              <a:t> The number of nodes in the code layer (code size) is a </a:t>
            </a:r>
            <a:r>
              <a:rPr lang="en-US" dirty="0" err="1"/>
              <a:t>hyperparameter</a:t>
            </a:r>
            <a:r>
              <a:rPr lang="en-US" dirty="0"/>
              <a:t> that we set before training the </a:t>
            </a:r>
            <a:r>
              <a:rPr lang="en-US" dirty="0" err="1"/>
              <a:t>autoencoder</a:t>
            </a:r>
            <a:r>
              <a:rPr lang="en-US" dirty="0"/>
              <a:t>. </a:t>
            </a:r>
          </a:p>
          <a:p>
            <a:endParaRPr lang="en-IN" dirty="0"/>
          </a:p>
        </p:txBody>
      </p:sp>
      <p:pic>
        <p:nvPicPr>
          <p:cNvPr id="4" name="Picture 3"/>
          <p:cNvPicPr>
            <a:picLocks noChangeAspect="1"/>
          </p:cNvPicPr>
          <p:nvPr/>
        </p:nvPicPr>
        <p:blipFill>
          <a:blip r:embed="rId2"/>
          <a:stretch>
            <a:fillRect/>
          </a:stretch>
        </p:blipFill>
        <p:spPr>
          <a:xfrm>
            <a:off x="1848897" y="3123679"/>
            <a:ext cx="8058778" cy="3734321"/>
          </a:xfrm>
          <a:prstGeom prst="rect">
            <a:avLst/>
          </a:prstGeom>
        </p:spPr>
      </p:pic>
    </p:spTree>
    <p:extLst>
      <p:ext uri="{BB962C8B-B14F-4D97-AF65-F5344CB8AC3E}">
        <p14:creationId xmlns:p14="http://schemas.microsoft.com/office/powerpoint/2010/main" val="21381476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669855"/>
          </a:xfrm>
        </p:spPr>
        <p:txBody>
          <a:bodyPr>
            <a:normAutofit fontScale="90000"/>
          </a:bodyPr>
          <a:lstStyle/>
          <a:p>
            <a:r>
              <a:rPr lang="en-IN" dirty="0"/>
              <a:t>2. Architecture….</a:t>
            </a:r>
          </a:p>
        </p:txBody>
      </p:sp>
      <p:sp>
        <p:nvSpPr>
          <p:cNvPr id="3" name="Content Placeholder 2"/>
          <p:cNvSpPr>
            <a:spLocks noGrp="1"/>
          </p:cNvSpPr>
          <p:nvPr>
            <p:ph idx="1"/>
          </p:nvPr>
        </p:nvSpPr>
        <p:spPr>
          <a:xfrm>
            <a:off x="838200" y="1125415"/>
            <a:ext cx="10515600" cy="5051548"/>
          </a:xfrm>
        </p:spPr>
        <p:txBody>
          <a:bodyPr/>
          <a:lstStyle/>
          <a:p>
            <a:r>
              <a:rPr lang="en-US" dirty="0"/>
              <a:t>First the input passes through the encoder, which is a fully-connected ANN, to produce the code. </a:t>
            </a:r>
          </a:p>
          <a:p>
            <a:r>
              <a:rPr lang="en-US" dirty="0"/>
              <a:t>The decoder, which has the similar ANN structure, then produces the output only using the code. </a:t>
            </a:r>
          </a:p>
          <a:p>
            <a:r>
              <a:rPr lang="en-US" dirty="0"/>
              <a:t>The goal is to get an output identical with the input.  </a:t>
            </a:r>
          </a:p>
          <a:p>
            <a:r>
              <a:rPr lang="en-US" dirty="0"/>
              <a:t>Note that the decoder architecture is the mirror image of the encoder. This is not a requirement but it’s typically the case. </a:t>
            </a:r>
          </a:p>
          <a:p>
            <a:r>
              <a:rPr lang="en-US" dirty="0"/>
              <a:t>The only requirement is the dimensionality of the input and output needs to be the same.</a:t>
            </a:r>
          </a:p>
          <a:p>
            <a:r>
              <a:rPr lang="en-US" dirty="0"/>
              <a:t>Anything in the middle can be played with.</a:t>
            </a:r>
            <a:endParaRPr lang="en-IN" dirty="0"/>
          </a:p>
        </p:txBody>
      </p:sp>
    </p:spTree>
    <p:extLst>
      <p:ext uri="{BB962C8B-B14F-4D97-AF65-F5344CB8AC3E}">
        <p14:creationId xmlns:p14="http://schemas.microsoft.com/office/powerpoint/2010/main" val="30376060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760290"/>
          </a:xfrm>
        </p:spPr>
        <p:txBody>
          <a:bodyPr/>
          <a:lstStyle/>
          <a:p>
            <a:r>
              <a:rPr lang="en-IN" b="1" dirty="0"/>
              <a:t>Hyper parameters of </a:t>
            </a:r>
            <a:r>
              <a:rPr lang="en-IN" b="1" dirty="0" err="1"/>
              <a:t>Autoencoders</a:t>
            </a:r>
            <a:endParaRPr lang="en-IN" dirty="0"/>
          </a:p>
        </p:txBody>
      </p:sp>
      <p:pic>
        <p:nvPicPr>
          <p:cNvPr id="4" name="Content Placeholder 3"/>
          <p:cNvPicPr>
            <a:picLocks noGrp="1" noChangeAspect="1"/>
          </p:cNvPicPr>
          <p:nvPr>
            <p:ph idx="1"/>
          </p:nvPr>
        </p:nvPicPr>
        <p:blipFill>
          <a:blip r:embed="rId2"/>
          <a:stretch>
            <a:fillRect/>
          </a:stretch>
        </p:blipFill>
        <p:spPr>
          <a:xfrm>
            <a:off x="2481943" y="1625383"/>
            <a:ext cx="5416061" cy="4162468"/>
          </a:xfrm>
          <a:prstGeom prst="rect">
            <a:avLst/>
          </a:prstGeom>
        </p:spPr>
      </p:pic>
    </p:spTree>
    <p:extLst>
      <p:ext uri="{BB962C8B-B14F-4D97-AF65-F5344CB8AC3E}">
        <p14:creationId xmlns:p14="http://schemas.microsoft.com/office/powerpoint/2010/main" val="77431800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B5E04C73240A9647A26A0F527010D34F" ma:contentTypeVersion="4" ma:contentTypeDescription="Create a new document." ma:contentTypeScope="" ma:versionID="5a29883dae9dd00c19271b3c4a16f64a">
  <xsd:schema xmlns:xsd="http://www.w3.org/2001/XMLSchema" xmlns:xs="http://www.w3.org/2001/XMLSchema" xmlns:p="http://schemas.microsoft.com/office/2006/metadata/properties" xmlns:ns2="e3043434-6493-4319-9f16-cdd211212f4b" targetNamespace="http://schemas.microsoft.com/office/2006/metadata/properties" ma:root="true" ma:fieldsID="8b00a6571ee22bf1e6b168b7557d4b95" ns2:_="">
    <xsd:import namespace="e3043434-6493-4319-9f16-cdd211212f4b"/>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3043434-6493-4319-9f16-cdd211212f4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68DA1B51-18E6-49F9-8B75-54A3A6BED7B6}">
  <ds:schemaRefs>
    <ds:schemaRef ds:uri="http://schemas.microsoft.com/sharepoint/v3/contenttype/forms"/>
  </ds:schemaRefs>
</ds:datastoreItem>
</file>

<file path=customXml/itemProps2.xml><?xml version="1.0" encoding="utf-8"?>
<ds:datastoreItem xmlns:ds="http://schemas.openxmlformats.org/officeDocument/2006/customXml" ds:itemID="{4C6E499A-7130-45BE-BFC6-E198F74CE72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3043434-6493-4319-9f16-cdd211212f4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0BA7F0EA-C428-48E1-AE09-62627F9AAB92}">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otalTime>5487</TotalTime>
  <Words>1889</Words>
  <Application>Microsoft Office PowerPoint</Application>
  <PresentationFormat>Custom</PresentationFormat>
  <Paragraphs>178</Paragraphs>
  <Slides>47</Slides>
  <Notes>3</Notes>
  <HiddenSlides>0</HiddenSlides>
  <MMClips>0</MMClips>
  <ScaleCrop>false</ScaleCrop>
  <HeadingPairs>
    <vt:vector size="4" baseType="variant">
      <vt:variant>
        <vt:lpstr>Theme</vt:lpstr>
      </vt:variant>
      <vt:variant>
        <vt:i4>1</vt:i4>
      </vt:variant>
      <vt:variant>
        <vt:lpstr>Slide Titles</vt:lpstr>
      </vt:variant>
      <vt:variant>
        <vt:i4>47</vt:i4>
      </vt:variant>
    </vt:vector>
  </HeadingPairs>
  <TitlesOfParts>
    <vt:vector size="48" baseType="lpstr">
      <vt:lpstr>Office Theme</vt:lpstr>
      <vt:lpstr>Auto Encoders</vt:lpstr>
      <vt:lpstr>PowerPoint Presentation</vt:lpstr>
      <vt:lpstr>PowerPoint Presentation</vt:lpstr>
      <vt:lpstr>PowerPoint Presentation</vt:lpstr>
      <vt:lpstr>Introduction</vt:lpstr>
      <vt:lpstr>Introduction</vt:lpstr>
      <vt:lpstr>2. Architecture</vt:lpstr>
      <vt:lpstr>2. Architecture….</vt:lpstr>
      <vt:lpstr>Hyper parameters of Autoencoders</vt:lpstr>
      <vt:lpstr>Hyper parameters of Autoencoders</vt:lpstr>
      <vt:lpstr>Types of Autoencoders</vt:lpstr>
      <vt:lpstr>Types of Autoencoders</vt:lpstr>
      <vt:lpstr>PowerPoint Presentation</vt:lpstr>
      <vt:lpstr>2. Convolutional Autoencoders</vt:lpstr>
      <vt:lpstr>2. Convolutional Autoencoders…</vt:lpstr>
      <vt:lpstr>3. Applications</vt:lpstr>
      <vt:lpstr>Applications…</vt:lpstr>
      <vt:lpstr>Applications…</vt:lpstr>
      <vt:lpstr>Generative Modeling?</vt:lpstr>
      <vt:lpstr>PowerPoint Presentation</vt:lpstr>
      <vt:lpstr>Generative Adversarial Networks (GANs)</vt:lpstr>
      <vt:lpstr>PowerPoint Presentation</vt:lpstr>
      <vt:lpstr>PowerPoint Presentation</vt:lpstr>
      <vt:lpstr>PowerPoint Presentation</vt:lpstr>
      <vt:lpstr>PowerPoint Presentation</vt:lpstr>
      <vt:lpstr>PowerPoint Presentation</vt:lpstr>
      <vt:lpstr>Training the Discriminator</vt:lpstr>
      <vt:lpstr>PowerPoint Presentation</vt:lpstr>
      <vt:lpstr>PowerPoint Presentation</vt:lpstr>
      <vt:lpstr>Different Types of Generative Adversarial Networks (GANs)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Face Swapping</vt:lpstr>
      <vt:lpstr>Photo Editing</vt:lpstr>
      <vt:lpstr>Generate Photographs of human faces</vt:lpstr>
      <vt:lpstr>Data Augmentation</vt:lpstr>
      <vt:lpstr>Boltzmann Machine</vt:lpstr>
      <vt:lpstr>PowerPoint Presentation</vt:lpstr>
      <vt:lpstr>Restricted Boltzmann Machines</vt:lpstr>
      <vt:lpstr>Training RBM</vt:lpstr>
      <vt:lpstr>PowerPoint Presentation</vt:lpstr>
      <vt:lpstr>The learning process</vt:lpstr>
    </vt:vector>
  </TitlesOfParts>
  <Company>HP</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RNN</dc:title>
  <dc:creator>HP</dc:creator>
  <cp:lastModifiedBy>HP</cp:lastModifiedBy>
  <cp:revision>114</cp:revision>
  <dcterms:created xsi:type="dcterms:W3CDTF">2022-04-12T10:54:03Z</dcterms:created>
  <dcterms:modified xsi:type="dcterms:W3CDTF">2023-07-17T05:07:17Z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0x010100B5E04C73240A9647A26A0F527010D34F</vt:lpwstr>
  </property>
</Properties>
</file>